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4"/>
  </p:sldMasterIdLst>
  <p:notesMasterIdLst>
    <p:notesMasterId r:id="rId16"/>
  </p:notesMasterIdLst>
  <p:sldIdLst>
    <p:sldId id="256" r:id="rId5"/>
    <p:sldId id="305" r:id="rId6"/>
    <p:sldId id="303" r:id="rId7"/>
    <p:sldId id="302" r:id="rId8"/>
    <p:sldId id="306" r:id="rId9"/>
    <p:sldId id="294" r:id="rId10"/>
    <p:sldId id="304" r:id="rId11"/>
    <p:sldId id="295" r:id="rId12"/>
    <p:sldId id="307" r:id="rId13"/>
    <p:sldId id="293" r:id="rId14"/>
    <p:sldId id="282" r:id="rId15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74" y="-82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64693667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806F142D-B2F9-4108-AEDB-649B8674FE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DCD4679-BE95-4BCE-853D-53F75E03F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142D-B2F9-4108-AEDB-649B8674FE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D4679-BE95-4BCE-853D-53F75E03F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142D-B2F9-4108-AEDB-649B8674FE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D4679-BE95-4BCE-853D-53F75E03F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19"/>
            <a:ext cx="8229600" cy="519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142D-B2F9-4108-AEDB-649B8674FE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D4679-BE95-4BCE-853D-53F75E03F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142D-B2F9-4108-AEDB-649B8674FE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D4679-BE95-4BCE-853D-53F75E03F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142D-B2F9-4108-AEDB-649B8674FE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D4679-BE95-4BCE-853D-53F75E03F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06F142D-B2F9-4108-AEDB-649B8674FE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DCD4679-BE95-4BCE-853D-53F75E03F0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806F142D-B2F9-4108-AEDB-649B8674FE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5DCD4679-BE95-4BCE-853D-53F75E03F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142D-B2F9-4108-AEDB-649B8674FE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D4679-BE95-4BCE-853D-53F75E03F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142D-B2F9-4108-AEDB-649B8674FE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D4679-BE95-4BCE-853D-53F75E03F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142D-B2F9-4108-AEDB-649B8674FE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D4679-BE95-4BCE-853D-53F75E03F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80CB818-7379-467D-8E76-EF9D9074A26C}" type="datetime2">
              <a:rPr lang="en-US" smtClean="0"/>
              <a:pPr/>
              <a:t>Monday, August 28, 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72400" y="4804426"/>
            <a:ext cx="1299780" cy="339074"/>
          </a:xfrm>
          <a:prstGeom prst="rect">
            <a:avLst/>
          </a:prstGeom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152400" y="1809751"/>
            <a:ext cx="8458200" cy="110251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800" dirty="0" smtClean="0">
                <a:ea typeface="Calibri"/>
                <a:cs typeface="Calibri"/>
                <a:sym typeface="Calibri"/>
              </a:rPr>
              <a:t>Financial Sacrifice (Chanda)</a:t>
            </a:r>
            <a:endParaRPr lang="en" sz="3600" dirty="0">
              <a:ea typeface="Calibri"/>
              <a:cs typeface="Calibri"/>
              <a:sym typeface="Calibri"/>
            </a:endParaRP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dirty="0">
                <a:latin typeface="+mj-lt"/>
                <a:ea typeface="Calibri"/>
                <a:cs typeface="Calibri"/>
                <a:sym typeface="Calibri"/>
              </a:rPr>
              <a:t>Tarbiyyat Topic</a:t>
            </a:r>
            <a:br>
              <a:rPr lang="en" sz="1800" dirty="0">
                <a:latin typeface="+mj-lt"/>
                <a:ea typeface="Calibri"/>
                <a:cs typeface="Calibri"/>
                <a:sym typeface="Calibri"/>
              </a:rPr>
            </a:br>
            <a:r>
              <a:rPr lang="en" sz="1800" dirty="0">
                <a:latin typeface="+mj-lt"/>
                <a:ea typeface="Calibri"/>
                <a:cs typeface="Calibri"/>
                <a:sym typeface="Calibri"/>
              </a:rPr>
              <a:t>Majlis Atfal ul Ahmadiyya USA</a:t>
            </a:r>
          </a:p>
        </p:txBody>
      </p:sp>
      <p:pic>
        <p:nvPicPr>
          <p:cNvPr id="5" name="Picture 4" descr="MAA-Logo-Final-02_1.png"/>
          <p:cNvPicPr>
            <a:picLocks noChangeAspect="1"/>
          </p:cNvPicPr>
          <p:nvPr/>
        </p:nvPicPr>
        <p:blipFill>
          <a:blip r:embed="rId3">
            <a:biLevel thresh="50000"/>
            <a:lum bright="100000" contrast="100000"/>
          </a:blip>
          <a:stretch>
            <a:fillRect/>
          </a:stretch>
        </p:blipFill>
        <p:spPr>
          <a:xfrm>
            <a:off x="4303060" y="-1085850"/>
            <a:ext cx="5325036" cy="41148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much is $20?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5 Happy Meals</a:t>
            </a:r>
          </a:p>
          <a:p>
            <a:r>
              <a:rPr lang="en-US" sz="2800" dirty="0" smtClean="0"/>
              <a:t>1/3 of a new video game ($60)</a:t>
            </a:r>
          </a:p>
          <a:p>
            <a:r>
              <a:rPr lang="en-US" sz="2800" dirty="0" smtClean="0"/>
              <a:t>4 </a:t>
            </a:r>
            <a:r>
              <a:rPr lang="en-US" sz="2800" dirty="0" smtClean="0"/>
              <a:t>new apps on an </a:t>
            </a:r>
            <a:r>
              <a:rPr lang="en-US" sz="2800" dirty="0" err="1" smtClean="0"/>
              <a:t>iPad</a:t>
            </a:r>
            <a:r>
              <a:rPr lang="en-US" sz="2800" dirty="0" smtClean="0"/>
              <a:t>/</a:t>
            </a:r>
            <a:r>
              <a:rPr lang="en-US" dirty="0" smtClean="0"/>
              <a:t>phone</a:t>
            </a:r>
            <a:endParaRPr lang="en-US" sz="2800" dirty="0" smtClean="0"/>
          </a:p>
          <a:p>
            <a:r>
              <a:rPr lang="en-US" dirty="0" smtClean="0"/>
              <a:t>1 or 2 T-shirts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806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May Allah enable us all. Ameen.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514070" y="890700"/>
            <a:ext cx="7792799" cy="3060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lnSpc>
                <a:spcPct val="125000"/>
              </a:lnSpc>
              <a:spcBef>
                <a:spcPts val="0"/>
              </a:spcBef>
              <a:buNone/>
            </a:pPr>
            <a:r>
              <a:rPr lang="en" sz="5800" b="1" dirty="0" smtClean="0">
                <a:solidFill>
                  <a:schemeClr val="tx1"/>
                </a:solidFill>
                <a:latin typeface="+mj-lt"/>
                <a:ea typeface="Ubuntu"/>
                <a:cs typeface="Calibri" pitchFamily="34" charset="0"/>
                <a:sym typeface="Ubuntu"/>
              </a:rPr>
              <a:t>Have you paid </a:t>
            </a:r>
            <a:endParaRPr lang="en" sz="5800" b="1" dirty="0" smtClean="0">
              <a:solidFill>
                <a:schemeClr val="tx1"/>
              </a:solidFill>
              <a:latin typeface="+mj-lt"/>
              <a:ea typeface="Ubuntu"/>
              <a:cs typeface="Calibri" pitchFamily="34" charset="0"/>
              <a:sym typeface="Ubuntu"/>
            </a:endParaRPr>
          </a:p>
          <a:p>
            <a:pPr algn="ctr" rtl="0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5800" b="1" u="sng" dirty="0" smtClean="0">
                <a:solidFill>
                  <a:schemeClr val="tx1"/>
                </a:solidFill>
                <a:latin typeface="+mj-lt"/>
                <a:ea typeface="Ubuntu"/>
                <a:cs typeface="Calibri" pitchFamily="34" charset="0"/>
                <a:sym typeface="Ubuntu"/>
              </a:rPr>
              <a:t>your</a:t>
            </a:r>
            <a:endParaRPr lang="en" sz="5800" b="1" u="sng" dirty="0" smtClean="0">
              <a:solidFill>
                <a:schemeClr val="tx1"/>
              </a:solidFill>
              <a:latin typeface="+mj-lt"/>
              <a:ea typeface="Ubuntu"/>
              <a:cs typeface="Calibri" pitchFamily="34" charset="0"/>
              <a:sym typeface="Ubuntu"/>
            </a:endParaRPr>
          </a:p>
          <a:p>
            <a:pPr algn="ctr" rtl="0">
              <a:lnSpc>
                <a:spcPct val="125000"/>
              </a:lnSpc>
              <a:spcBef>
                <a:spcPts val="0"/>
              </a:spcBef>
              <a:buNone/>
            </a:pPr>
            <a:r>
              <a:rPr lang="en" sz="5800" b="1" dirty="0" smtClean="0">
                <a:solidFill>
                  <a:schemeClr val="tx1"/>
                </a:solidFill>
                <a:latin typeface="+mj-lt"/>
                <a:ea typeface="Ubuntu"/>
                <a:cs typeface="Calibri" pitchFamily="34" charset="0"/>
                <a:sym typeface="Ubuntu"/>
              </a:rPr>
              <a:t> Atfal </a:t>
            </a:r>
            <a:r>
              <a:rPr lang="en" sz="5800" b="1" dirty="0" smtClean="0">
                <a:solidFill>
                  <a:schemeClr val="tx1"/>
                </a:solidFill>
                <a:latin typeface="+mj-lt"/>
                <a:ea typeface="Ubuntu"/>
                <a:cs typeface="Calibri" pitchFamily="34" charset="0"/>
                <a:sym typeface="Ubuntu"/>
              </a:rPr>
              <a:t>Chanda?</a:t>
            </a:r>
            <a:endParaRPr lang="en" sz="5800" b="1" dirty="0">
              <a:solidFill>
                <a:schemeClr val="tx1"/>
              </a:solidFill>
              <a:latin typeface="+mj-lt"/>
              <a:ea typeface="Ubuntu"/>
              <a:cs typeface="Calibri" pitchFamily="34" charset="0"/>
              <a:sym typeface="Ubuntu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3950"/>
            <a:ext cx="8229600" cy="35433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Who can tell the story of</a:t>
            </a:r>
            <a:br>
              <a:rPr lang="en-US" dirty="0" smtClean="0"/>
            </a:br>
            <a:r>
              <a:rPr lang="en-US" b="1" dirty="0" err="1" smtClean="0"/>
              <a:t>Hadhrat</a:t>
            </a:r>
            <a:r>
              <a:rPr lang="en-US" b="1" dirty="0" smtClean="0"/>
              <a:t> Ibrahim</a:t>
            </a:r>
            <a:r>
              <a:rPr lang="en-US" dirty="0" smtClean="0"/>
              <a:t> (ALS)</a:t>
            </a:r>
            <a:br>
              <a:rPr lang="en-US" dirty="0" smtClean="0"/>
            </a:br>
            <a:r>
              <a:rPr lang="en-US" dirty="0" smtClean="0"/>
              <a:t> and</a:t>
            </a:r>
            <a:br>
              <a:rPr lang="en-US" dirty="0" smtClean="0"/>
            </a:br>
            <a:r>
              <a:rPr lang="en-US" b="1" dirty="0" err="1" smtClean="0"/>
              <a:t>Hadhrat</a:t>
            </a:r>
            <a:r>
              <a:rPr lang="en-US" b="1" dirty="0" smtClean="0"/>
              <a:t> </a:t>
            </a:r>
            <a:r>
              <a:rPr lang="en-US" b="1" dirty="0" err="1" smtClean="0"/>
              <a:t>Isamael</a:t>
            </a:r>
            <a:r>
              <a:rPr lang="en-US" dirty="0" smtClean="0"/>
              <a:t> (ALS)?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is the lesson in the story?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Time for Financial Sacrifice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"What a blessed time this is! No one is asked to lay </a:t>
            </a:r>
            <a:r>
              <a:rPr lang="en-US" dirty="0" smtClean="0"/>
              <a:t>down </a:t>
            </a:r>
            <a:r>
              <a:rPr lang="en-US" dirty="0"/>
              <a:t>his life. This is not the time for offering the </a:t>
            </a:r>
            <a:r>
              <a:rPr lang="en-US" dirty="0" smtClean="0"/>
              <a:t>ultimate </a:t>
            </a:r>
            <a:r>
              <a:rPr lang="en-US" dirty="0"/>
              <a:t>sacrifice; rather it is the time to spend out of </a:t>
            </a:r>
            <a:r>
              <a:rPr lang="en-US" dirty="0" smtClean="0"/>
              <a:t>one’s </a:t>
            </a:r>
            <a:r>
              <a:rPr lang="en-US" dirty="0"/>
              <a:t>possessions, according to one’s means</a:t>
            </a:r>
            <a:r>
              <a:rPr lang="en-US" dirty="0" smtClean="0"/>
              <a:t>.”</a:t>
            </a:r>
            <a:endParaRPr lang="en-US" dirty="0"/>
          </a:p>
          <a:p>
            <a:pPr lvl="1"/>
            <a:r>
              <a:rPr lang="en-US" sz="2200" dirty="0" smtClean="0"/>
              <a:t>Promised Messiah AS, </a:t>
            </a:r>
            <a:r>
              <a:rPr lang="pt-BR" sz="2200" dirty="0" smtClean="0"/>
              <a:t>Al-Hakam, Qadian, July 7, 1903</a:t>
            </a:r>
            <a:endParaRPr lang="pt-BR" sz="22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045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to </a:t>
            </a:r>
            <a:r>
              <a:rPr lang="en-US" dirty="0" smtClean="0"/>
              <a:t>Righteousness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3550"/>
            <a:ext cx="8229600" cy="3197352"/>
          </a:xfrm>
        </p:spPr>
        <p:txBody>
          <a:bodyPr/>
          <a:lstStyle/>
          <a:p>
            <a:pPr marL="109728" indent="0">
              <a:buNone/>
            </a:pPr>
            <a:r>
              <a:rPr lang="en-US" sz="3200" i="1" dirty="0"/>
              <a:t>'Never shall you attain to righteousness unless you spend out of that which you love; and whatever you spend, Allah surely knows it well.' </a:t>
            </a:r>
            <a:r>
              <a:rPr lang="en-US" sz="3200" dirty="0"/>
              <a:t>(3:93</a:t>
            </a:r>
            <a:r>
              <a:rPr lang="en-US" sz="3200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762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9150"/>
            <a:ext cx="8686800" cy="35433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What are some </a:t>
            </a:r>
            <a:br>
              <a:rPr lang="en-US" dirty="0" smtClean="0"/>
            </a:br>
            <a:r>
              <a:rPr lang="en-US" dirty="0" smtClean="0"/>
              <a:t>schemes/programs</a:t>
            </a:r>
            <a:br>
              <a:rPr lang="en-US" dirty="0" smtClean="0"/>
            </a:br>
            <a:r>
              <a:rPr lang="en-US" dirty="0" smtClean="0"/>
              <a:t>to make financial sacrifice?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458200" cy="8001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List of </a:t>
            </a:r>
            <a:r>
              <a:rPr lang="en-US" dirty="0" err="1" smtClean="0"/>
              <a:t>Chandas</a:t>
            </a:r>
            <a:r>
              <a:rPr lang="en-US" dirty="0" smtClean="0"/>
              <a:t> (donation programs)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Tehrik</a:t>
            </a:r>
            <a:r>
              <a:rPr lang="en-US" dirty="0" smtClean="0"/>
              <a:t>-e-</a:t>
            </a:r>
            <a:r>
              <a:rPr lang="en-US" dirty="0" err="1" smtClean="0"/>
              <a:t>Jadid</a:t>
            </a:r>
            <a:endParaRPr lang="en-US" dirty="0" smtClean="0"/>
          </a:p>
          <a:p>
            <a:r>
              <a:rPr lang="en-US" dirty="0" err="1" smtClean="0"/>
              <a:t>Waqf</a:t>
            </a:r>
            <a:r>
              <a:rPr lang="en-US" dirty="0" smtClean="0"/>
              <a:t>-e-</a:t>
            </a:r>
            <a:r>
              <a:rPr lang="en-US" dirty="0" err="1" smtClean="0"/>
              <a:t>Jadid</a:t>
            </a:r>
            <a:endParaRPr lang="en-US" dirty="0" smtClean="0"/>
          </a:p>
          <a:p>
            <a:r>
              <a:rPr lang="en-US" dirty="0" err="1" smtClean="0"/>
              <a:t>Wassiyat</a:t>
            </a:r>
            <a:endParaRPr lang="en-US" dirty="0" smtClean="0"/>
          </a:p>
          <a:p>
            <a:r>
              <a:rPr lang="en-US" dirty="0" err="1" smtClean="0"/>
              <a:t>Bilal</a:t>
            </a:r>
            <a:r>
              <a:rPr lang="en-US" dirty="0" smtClean="0"/>
              <a:t> Fund</a:t>
            </a:r>
          </a:p>
          <a:p>
            <a:r>
              <a:rPr lang="en-US" dirty="0" err="1" smtClean="0"/>
              <a:t>Eid</a:t>
            </a:r>
            <a:r>
              <a:rPr lang="en-US" dirty="0" smtClean="0"/>
              <a:t> Fund</a:t>
            </a:r>
            <a:endParaRPr lang="en-US" dirty="0" smtClean="0"/>
          </a:p>
          <a:p>
            <a:r>
              <a:rPr lang="en-US" b="1" dirty="0" smtClean="0"/>
              <a:t>Atfal </a:t>
            </a:r>
            <a:r>
              <a:rPr lang="en-US" b="1" dirty="0" err="1" smtClean="0"/>
              <a:t>Chanda</a:t>
            </a:r>
            <a:r>
              <a:rPr lang="en-US" b="1" dirty="0" smtClean="0"/>
              <a:t> (Mandatory for Atfal)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4142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Funds used for: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5950"/>
            <a:ext cx="8229600" cy="304495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Spreading the message of Islam</a:t>
            </a:r>
            <a:endParaRPr lang="en-US" sz="3200" dirty="0" smtClean="0"/>
          </a:p>
          <a:p>
            <a:r>
              <a:rPr lang="en-US" sz="3200" dirty="0" smtClean="0"/>
              <a:t>Training of </a:t>
            </a:r>
            <a:r>
              <a:rPr lang="en-US" sz="3200" dirty="0" err="1" smtClean="0"/>
              <a:t>Jam’at</a:t>
            </a:r>
            <a:r>
              <a:rPr lang="en-US" sz="3200" dirty="0" smtClean="0"/>
              <a:t> Members</a:t>
            </a:r>
          </a:p>
          <a:p>
            <a:r>
              <a:rPr lang="en-US" sz="3200" dirty="0" smtClean="0"/>
              <a:t>Building of Mosques &amp; Centers</a:t>
            </a:r>
          </a:p>
          <a:p>
            <a:r>
              <a:rPr lang="en-US" sz="3200" dirty="0" smtClean="0"/>
              <a:t>Helping the needy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4142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5362"/>
            <a:ext cx="8229600" cy="800100"/>
          </a:xfrm>
        </p:spPr>
        <p:txBody>
          <a:bodyPr/>
          <a:lstStyle/>
          <a:p>
            <a:r>
              <a:rPr lang="en-US" dirty="0" smtClean="0"/>
              <a:t>Mandatory Atfal </a:t>
            </a:r>
            <a:r>
              <a:rPr lang="en-US" dirty="0" err="1" smtClean="0"/>
              <a:t>Chanda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7068"/>
            <a:ext cx="8686800" cy="3243834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en-US" dirty="0" smtClean="0"/>
              <a:t> Mandatory </a:t>
            </a:r>
            <a:r>
              <a:rPr lang="en-US" dirty="0" smtClean="0"/>
              <a:t>means that </a:t>
            </a:r>
            <a:r>
              <a:rPr lang="en-US" u="sng" dirty="0" smtClean="0"/>
              <a:t>all </a:t>
            </a:r>
            <a:r>
              <a:rPr lang="en-US" u="sng" dirty="0" smtClean="0"/>
              <a:t>Atfal</a:t>
            </a:r>
            <a:r>
              <a:rPr lang="en-US" dirty="0" smtClean="0"/>
              <a:t> are </a:t>
            </a:r>
            <a:r>
              <a:rPr lang="en-US" dirty="0" smtClean="0"/>
              <a:t>required to pay </a:t>
            </a:r>
            <a:r>
              <a:rPr lang="en-US" dirty="0" smtClean="0"/>
              <a:t>it</a:t>
            </a:r>
            <a:br>
              <a:rPr lang="en-US" dirty="0" smtClean="0"/>
            </a:br>
            <a:endParaRPr lang="en-US" dirty="0" smtClean="0"/>
          </a:p>
          <a:p>
            <a:pPr marL="0" indent="0"/>
            <a:r>
              <a:rPr lang="en-US" sz="2800" dirty="0" smtClean="0"/>
              <a:t> Atfal </a:t>
            </a:r>
            <a:r>
              <a:rPr lang="en-US" sz="2800" dirty="0" err="1" smtClean="0"/>
              <a:t>Chanda</a:t>
            </a:r>
            <a:r>
              <a:rPr lang="en-US" sz="2800" dirty="0" smtClean="0"/>
              <a:t> </a:t>
            </a:r>
            <a:r>
              <a:rPr lang="en-US" sz="2800" dirty="0" smtClean="0"/>
              <a:t>help </a:t>
            </a:r>
            <a:r>
              <a:rPr lang="en-US" sz="2800" dirty="0" smtClean="0"/>
              <a:t>pay for </a:t>
            </a:r>
            <a:endParaRPr lang="en-US" sz="2800" dirty="0" smtClean="0"/>
          </a:p>
          <a:p>
            <a:pPr lvl="1"/>
            <a:r>
              <a:rPr lang="en-US" sz="2400" dirty="0" smtClean="0"/>
              <a:t>Atfal Ijtema (Regional &amp; National)</a:t>
            </a:r>
          </a:p>
          <a:p>
            <a:pPr lvl="1"/>
            <a:r>
              <a:rPr lang="en-US" sz="2400" dirty="0" smtClean="0"/>
              <a:t>Regional Atfal events</a:t>
            </a:r>
          </a:p>
          <a:p>
            <a:pPr lvl="1"/>
            <a:r>
              <a:rPr lang="en-US" sz="2400" dirty="0" smtClean="0"/>
              <a:t>Atfal Day(Fun Days, Field Trips, BBQs</a:t>
            </a:r>
            <a:r>
              <a:rPr lang="en-US" sz="2400" dirty="0" smtClean="0"/>
              <a:t>)  </a:t>
            </a:r>
            <a:br>
              <a:rPr lang="en-US" sz="2400" dirty="0" smtClean="0"/>
            </a:br>
            <a:endParaRPr lang="en-US" sz="2400" dirty="0" smtClean="0"/>
          </a:p>
          <a:p>
            <a:pPr marL="0" indent="0"/>
            <a:r>
              <a:rPr lang="en-US" dirty="0" smtClean="0"/>
              <a:t>How much is Atfal </a:t>
            </a:r>
            <a:r>
              <a:rPr lang="en-US" dirty="0" err="1" smtClean="0"/>
              <a:t>Chanda</a:t>
            </a:r>
            <a:r>
              <a:rPr lang="en-US" dirty="0" smtClean="0"/>
              <a:t>?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38944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6306"/>
            <a:ext cx="8229600" cy="3889044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Atfal </a:t>
            </a:r>
            <a:r>
              <a:rPr lang="en-US" sz="3200" dirty="0" err="1" smtClean="0"/>
              <a:t>Chanda</a:t>
            </a:r>
            <a:r>
              <a:rPr lang="en-US" sz="3200" dirty="0" smtClean="0"/>
              <a:t> is </a:t>
            </a:r>
            <a:r>
              <a:rPr lang="en-US" sz="3200" b="1" dirty="0" smtClean="0"/>
              <a:t>$20 per year</a:t>
            </a:r>
            <a:br>
              <a:rPr lang="en-US" sz="3200" b="1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/>
              <a:t>Deadline: </a:t>
            </a:r>
            <a:r>
              <a:rPr lang="en-US" sz="3200" dirty="0" smtClean="0"/>
              <a:t>must pay by </a:t>
            </a:r>
            <a:r>
              <a:rPr lang="en-US" sz="3200" b="1" dirty="0" smtClean="0"/>
              <a:t>October 31</a:t>
            </a:r>
            <a:r>
              <a:rPr lang="en-US" sz="3200" b="1" baseline="30000" dirty="0" smtClean="0"/>
              <a:t>st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i="1" dirty="0" smtClean="0"/>
              <a:t>Best to pay ASAP!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38944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2F68108B9B344F93F1074D6B6A33F2" ma:contentTypeVersion="4" ma:contentTypeDescription="Create a new document." ma:contentTypeScope="" ma:versionID="9b1322a2faf79d3b5c74370c8f4dfb44">
  <xsd:schema xmlns:xsd="http://www.w3.org/2001/XMLSchema" xmlns:xs="http://www.w3.org/2001/XMLSchema" xmlns:p="http://schemas.microsoft.com/office/2006/metadata/properties" xmlns:ns2="6d432bc1-777c-4aae-a180-216d1b8c88a8" xmlns:ns3="c5394662-ee9c-4017-a2b9-e5e1cacd7ef7" targetNamespace="http://schemas.microsoft.com/office/2006/metadata/properties" ma:root="true" ma:fieldsID="d27e40f2b52504a14d212852e4bf6fec" ns2:_="" ns3:_="">
    <xsd:import namespace="6d432bc1-777c-4aae-a180-216d1b8c88a8"/>
    <xsd:import namespace="c5394662-ee9c-4017-a2b9-e5e1cacd7ef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32bc1-777c-4aae-a180-216d1b8c88a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394662-ee9c-4017-a2b9-e5e1cacd7e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66B480-831B-4C0E-B99E-3840B1EC3E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0E32F95-E708-4A4A-ADED-B9664176FDFB}">
  <ds:schemaRefs>
    <ds:schemaRef ds:uri="c5394662-ee9c-4017-a2b9-e5e1cacd7ef7"/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6d432bc1-777c-4aae-a180-216d1b8c88a8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30F9EDD-B7D6-4957-A42E-C999E2C7FB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432bc1-777c-4aae-a180-216d1b8c88a8"/>
    <ds:schemaRef ds:uri="c5394662-ee9c-4017-a2b9-e5e1cacd7e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188</TotalTime>
  <Words>219</Words>
  <Application>Microsoft Office PowerPoint</Application>
  <PresentationFormat>On-screen Show (16:9)</PresentationFormat>
  <Paragraphs>38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Financial Sacrifice (Chanda)</vt:lpstr>
      <vt:lpstr>Who can tell the story of Hadhrat Ibrahim (ALS)  and Hadhrat Isamael (ALS)?  What is the lesson in the story? </vt:lpstr>
      <vt:lpstr>The Time for Financial Sacrifice</vt:lpstr>
      <vt:lpstr>Path to Righteousness</vt:lpstr>
      <vt:lpstr>What are some  schemes/programs to make financial sacrifice?</vt:lpstr>
      <vt:lpstr>List of Chandas (donation programs) </vt:lpstr>
      <vt:lpstr>Funds used for:</vt:lpstr>
      <vt:lpstr>Mandatory Atfal Chanda</vt:lpstr>
      <vt:lpstr>Atfal Chanda is $20 per year  Deadline: must pay by October 31st   Best to pay ASAP!</vt:lpstr>
      <vt:lpstr>How much is $20?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Habits of an #IdealTifl</dc:title>
  <dc:creator>Mirza Harris Ahmad</dc:creator>
  <cp:lastModifiedBy>imalhi</cp:lastModifiedBy>
  <cp:revision>28</cp:revision>
  <dcterms:modified xsi:type="dcterms:W3CDTF">2017-08-29T06:04:10Z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0x010100BE2F68108B9B344F93F1074D6B6A33F2</vt:lpwstr>
  </property>
</Properties>
</file>