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173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12/17/2016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12/17/2016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5.xml"/><Relationship Id="rId13" Type="http://schemas.openxmlformats.org/officeDocument/2006/relationships/slide" Target="slide17.xml"/><Relationship Id="rId18" Type="http://schemas.openxmlformats.org/officeDocument/2006/relationships/slide" Target="slide19.xml"/><Relationship Id="rId26" Type="http://schemas.openxmlformats.org/officeDocument/2006/relationships/slide" Target="slide51.xml"/><Relationship Id="rId3" Type="http://schemas.openxmlformats.org/officeDocument/2006/relationships/slide" Target="slide13.xml"/><Relationship Id="rId21" Type="http://schemas.openxmlformats.org/officeDocument/2006/relationships/slide" Target="slide49.xml"/><Relationship Id="rId7" Type="http://schemas.openxmlformats.org/officeDocument/2006/relationships/slide" Target="slide5.xml"/><Relationship Id="rId12" Type="http://schemas.openxmlformats.org/officeDocument/2006/relationships/slide" Target="slide7.xml"/><Relationship Id="rId17" Type="http://schemas.openxmlformats.org/officeDocument/2006/relationships/slide" Target="slide9.xml"/><Relationship Id="rId25" Type="http://schemas.openxmlformats.org/officeDocument/2006/relationships/slide" Target="slide41.xml"/><Relationship Id="rId2" Type="http://schemas.openxmlformats.org/officeDocument/2006/relationships/slide" Target="slide3.xml"/><Relationship Id="rId16" Type="http://schemas.openxmlformats.org/officeDocument/2006/relationships/slide" Target="slide47.xml"/><Relationship Id="rId20" Type="http://schemas.openxmlformats.org/officeDocument/2006/relationships/slide" Target="slide39.xml"/><Relationship Id="rId1" Type="http://schemas.openxmlformats.org/officeDocument/2006/relationships/slideLayout" Target="../slideLayouts/slideLayout2.xml"/><Relationship Id="rId6" Type="http://schemas.openxmlformats.org/officeDocument/2006/relationships/slide" Target="slide43.xml"/><Relationship Id="rId11" Type="http://schemas.openxmlformats.org/officeDocument/2006/relationships/slide" Target="slide45.xml"/><Relationship Id="rId24" Type="http://schemas.openxmlformats.org/officeDocument/2006/relationships/slide" Target="slide31.xml"/><Relationship Id="rId5" Type="http://schemas.openxmlformats.org/officeDocument/2006/relationships/slide" Target="slide33.xml"/><Relationship Id="rId15" Type="http://schemas.openxmlformats.org/officeDocument/2006/relationships/slide" Target="slide37.xml"/><Relationship Id="rId23" Type="http://schemas.openxmlformats.org/officeDocument/2006/relationships/slide" Target="slide21.xml"/><Relationship Id="rId10" Type="http://schemas.openxmlformats.org/officeDocument/2006/relationships/slide" Target="slide35.xml"/><Relationship Id="rId19" Type="http://schemas.openxmlformats.org/officeDocument/2006/relationships/slide" Target="slide29.xml"/><Relationship Id="rId4" Type="http://schemas.openxmlformats.org/officeDocument/2006/relationships/slide" Target="slide23.xml"/><Relationship Id="rId9" Type="http://schemas.openxmlformats.org/officeDocument/2006/relationships/slide" Target="slide25.xml"/><Relationship Id="rId14" Type="http://schemas.openxmlformats.org/officeDocument/2006/relationships/slide" Target="slide27.xml"/><Relationship Id="rId22" Type="http://schemas.openxmlformats.org/officeDocument/2006/relationships/slide" Target="slide11.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Jeopardy</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Answer to Holy Quran and Science 400</a:t>
            </a:r>
            <a:endParaRPr lang="en-US" dirty="0"/>
          </a:p>
        </p:txBody>
      </p:sp>
      <p:sp>
        <p:nvSpPr>
          <p:cNvPr id="3" name="Content Placeholder 2"/>
          <p:cNvSpPr>
            <a:spLocks noGrp="1"/>
          </p:cNvSpPr>
          <p:nvPr>
            <p:ph idx="1"/>
          </p:nvPr>
        </p:nvSpPr>
        <p:spPr/>
        <p:txBody>
          <a:bodyPr/>
          <a:lstStyle/>
          <a:p>
            <a:pPr lvl="0"/>
            <a:r>
              <a:rPr lang="en-US" dirty="0" smtClean="0"/>
              <a:t>One week</a:t>
            </a:r>
          </a:p>
          <a:p>
            <a:pPr lvl="0"/>
            <a:endParaRPr lang="en-US" dirty="0" smtClean="0"/>
          </a:p>
          <a:p>
            <a:pPr lvl="0"/>
            <a:r>
              <a:rPr lang="en-US" dirty="0" smtClean="0"/>
              <a:t>“provided there is no attempt to get away from it in form or spirit”</a:t>
            </a:r>
          </a:p>
          <a:p>
            <a:endParaRPr lang="en-US" dirty="0"/>
          </a:p>
        </p:txBody>
      </p:sp>
      <p:sp>
        <p:nvSpPr>
          <p:cNvPr id="4" name="5-Point Star 3">
            <a:hlinkClick r:id="rId2" action="ppaction://hlinksldjump"/>
          </p:cNvPr>
          <p:cNvSpPr/>
          <p:nvPr/>
        </p:nvSpPr>
        <p:spPr>
          <a:xfrm>
            <a:off x="7543800" y="53340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Holy Quran and Science 500</a:t>
            </a:r>
            <a:endParaRPr lang="en-US" dirty="0"/>
          </a:p>
        </p:txBody>
      </p:sp>
      <p:sp>
        <p:nvSpPr>
          <p:cNvPr id="3" name="Content Placeholder 2"/>
          <p:cNvSpPr>
            <a:spLocks noGrp="1"/>
          </p:cNvSpPr>
          <p:nvPr>
            <p:ph idx="1"/>
          </p:nvPr>
        </p:nvSpPr>
        <p:spPr/>
        <p:txBody>
          <a:bodyPr/>
          <a:lstStyle/>
          <a:p>
            <a:r>
              <a:rPr lang="en-US" dirty="0" smtClean="0"/>
              <a:t>In chapter 42, verse 29, the Holy Quran states, “And among His signs is the creation of the heavens and the earth, and of whatever living creature He has spread forth on both. And He has the power to gather them together when he pleases” What could this be referring to? </a:t>
            </a:r>
            <a:endParaRPr lang="en-US" dirty="0" smtClean="0">
              <a:cs typeface="Arial" charset="0"/>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Answer to Holy Quran and Science 500</a:t>
            </a:r>
            <a:endParaRPr lang="en-US" dirty="0"/>
          </a:p>
        </p:txBody>
      </p:sp>
      <p:sp>
        <p:nvSpPr>
          <p:cNvPr id="3" name="Content Placeholder 2"/>
          <p:cNvSpPr>
            <a:spLocks noGrp="1"/>
          </p:cNvSpPr>
          <p:nvPr>
            <p:ph idx="1"/>
          </p:nvPr>
        </p:nvSpPr>
        <p:spPr/>
        <p:txBody>
          <a:bodyPr/>
          <a:lstStyle/>
          <a:p>
            <a:pPr lvl="0"/>
            <a:r>
              <a:rPr lang="en-US" dirty="0" smtClean="0"/>
              <a:t>Reference to extraterrestrial life</a:t>
            </a:r>
          </a:p>
          <a:p>
            <a:endParaRPr lang="en-US" dirty="0"/>
          </a:p>
        </p:txBody>
      </p:sp>
      <p:sp>
        <p:nvSpPr>
          <p:cNvPr id="4" name="5-Point Star 3">
            <a:hlinkClick r:id="rId2" action="ppaction://hlinksldjump"/>
          </p:cNvPr>
          <p:cNvSpPr/>
          <p:nvPr/>
        </p:nvSpPr>
        <p:spPr>
          <a:xfrm>
            <a:off x="7391400" y="5029200"/>
            <a:ext cx="8382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Knowledge 100</a:t>
            </a:r>
            <a:endParaRPr lang="en-US" dirty="0"/>
          </a:p>
        </p:txBody>
      </p:sp>
      <p:sp>
        <p:nvSpPr>
          <p:cNvPr id="3" name="Content Placeholder 2"/>
          <p:cNvSpPr>
            <a:spLocks noGrp="1"/>
          </p:cNvSpPr>
          <p:nvPr>
            <p:ph idx="1"/>
          </p:nvPr>
        </p:nvSpPr>
        <p:spPr/>
        <p:txBody>
          <a:bodyPr/>
          <a:lstStyle/>
          <a:p>
            <a:r>
              <a:rPr lang="en-US" dirty="0" smtClean="0"/>
              <a:t>How many red stripes are on the U.S. flag?</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Answer to General Knowledge 100</a:t>
            </a:r>
            <a:endParaRPr lang="en-US" dirty="0"/>
          </a:p>
        </p:txBody>
      </p:sp>
      <p:sp>
        <p:nvSpPr>
          <p:cNvPr id="3" name="Content Placeholder 2"/>
          <p:cNvSpPr>
            <a:spLocks noGrp="1"/>
          </p:cNvSpPr>
          <p:nvPr>
            <p:ph idx="1"/>
          </p:nvPr>
        </p:nvSpPr>
        <p:spPr/>
        <p:txBody>
          <a:bodyPr/>
          <a:lstStyle/>
          <a:p>
            <a:r>
              <a:rPr lang="en-US" dirty="0" smtClean="0"/>
              <a:t>7 Stripes. </a:t>
            </a:r>
            <a:endParaRPr lang="en-US" dirty="0"/>
          </a:p>
        </p:txBody>
      </p:sp>
      <p:sp>
        <p:nvSpPr>
          <p:cNvPr id="4" name="5-Point Star 3">
            <a:hlinkClick r:id="rId2" action="ppaction://hlinksldjump"/>
          </p:cNvPr>
          <p:cNvSpPr/>
          <p:nvPr/>
        </p:nvSpPr>
        <p:spPr>
          <a:xfrm>
            <a:off x="7924800" y="54864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Knowledge 200</a:t>
            </a:r>
            <a:endParaRPr lang="en-US" dirty="0"/>
          </a:p>
        </p:txBody>
      </p:sp>
      <p:sp>
        <p:nvSpPr>
          <p:cNvPr id="3" name="Content Placeholder 2"/>
          <p:cNvSpPr>
            <a:spLocks noGrp="1"/>
          </p:cNvSpPr>
          <p:nvPr>
            <p:ph idx="1"/>
          </p:nvPr>
        </p:nvSpPr>
        <p:spPr/>
        <p:txBody>
          <a:bodyPr/>
          <a:lstStyle/>
          <a:p>
            <a:r>
              <a:rPr lang="en-US" dirty="0" smtClean="0"/>
              <a:t>What is a two-word name for the spicy middle-eastern and </a:t>
            </a:r>
            <a:r>
              <a:rPr lang="en-US" dirty="0" err="1" smtClean="0"/>
              <a:t>Desi</a:t>
            </a:r>
            <a:r>
              <a:rPr lang="en-US" dirty="0" smtClean="0"/>
              <a:t> food dish consisting of meat and vegetables roasted on skewers?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General Knowledge 200</a:t>
            </a:r>
            <a:endParaRPr lang="en-US" dirty="0"/>
          </a:p>
        </p:txBody>
      </p:sp>
      <p:sp>
        <p:nvSpPr>
          <p:cNvPr id="3" name="Content Placeholder 2"/>
          <p:cNvSpPr>
            <a:spLocks noGrp="1"/>
          </p:cNvSpPr>
          <p:nvPr>
            <p:ph idx="1"/>
          </p:nvPr>
        </p:nvSpPr>
        <p:spPr/>
        <p:txBody>
          <a:bodyPr/>
          <a:lstStyle/>
          <a:p>
            <a:r>
              <a:rPr lang="en-US" dirty="0" err="1" smtClean="0"/>
              <a:t>Seekh</a:t>
            </a:r>
            <a:r>
              <a:rPr lang="en-US" dirty="0" smtClean="0"/>
              <a:t> </a:t>
            </a:r>
            <a:r>
              <a:rPr lang="en-US" dirty="0" err="1" smtClean="0"/>
              <a:t>Kabab</a:t>
            </a:r>
            <a:endParaRPr lang="en-US" dirty="0" smtClean="0"/>
          </a:p>
          <a:p>
            <a:endParaRPr lang="en-US" dirty="0"/>
          </a:p>
        </p:txBody>
      </p:sp>
      <p:sp>
        <p:nvSpPr>
          <p:cNvPr id="4" name="5-Point Star 3">
            <a:hlinkClick r:id="rId2" action="ppaction://hlinksldjump"/>
          </p:cNvPr>
          <p:cNvSpPr/>
          <p:nvPr/>
        </p:nvSpPr>
        <p:spPr>
          <a:xfrm>
            <a:off x="7772400" y="5562600"/>
            <a:ext cx="304800" cy="304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Knowledge 300</a:t>
            </a:r>
            <a:endParaRPr lang="en-US" dirty="0"/>
          </a:p>
        </p:txBody>
      </p:sp>
      <p:sp>
        <p:nvSpPr>
          <p:cNvPr id="3" name="Content Placeholder 2"/>
          <p:cNvSpPr>
            <a:spLocks noGrp="1"/>
          </p:cNvSpPr>
          <p:nvPr>
            <p:ph idx="1"/>
          </p:nvPr>
        </p:nvSpPr>
        <p:spPr/>
        <p:txBody>
          <a:bodyPr/>
          <a:lstStyle/>
          <a:p>
            <a:r>
              <a:rPr lang="en-US" dirty="0" smtClean="0"/>
              <a:t>What is the four-word name for the highest military decoration given to a member of the U.S. armed forces?</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General Knowledge 300</a:t>
            </a:r>
            <a:endParaRPr lang="en-US" dirty="0"/>
          </a:p>
        </p:txBody>
      </p:sp>
      <p:sp>
        <p:nvSpPr>
          <p:cNvPr id="3" name="Content Placeholder 2"/>
          <p:cNvSpPr>
            <a:spLocks noGrp="1"/>
          </p:cNvSpPr>
          <p:nvPr>
            <p:ph idx="1"/>
          </p:nvPr>
        </p:nvSpPr>
        <p:spPr/>
        <p:txBody>
          <a:bodyPr/>
          <a:lstStyle/>
          <a:p>
            <a:r>
              <a:rPr lang="en-US" dirty="0" smtClean="0"/>
              <a:t>Congressional Medal of Honor</a:t>
            </a:r>
          </a:p>
          <a:p>
            <a:endParaRPr lang="en-US" dirty="0"/>
          </a:p>
        </p:txBody>
      </p:sp>
      <p:sp>
        <p:nvSpPr>
          <p:cNvPr id="4" name="5-Point Star 3">
            <a:hlinkClick r:id="rId2" action="ppaction://hlinksldjump"/>
          </p:cNvPr>
          <p:cNvSpPr/>
          <p:nvPr/>
        </p:nvSpPr>
        <p:spPr>
          <a:xfrm>
            <a:off x="7543800" y="5181600"/>
            <a:ext cx="5334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Knowledge 400</a:t>
            </a:r>
            <a:endParaRPr lang="en-US" dirty="0"/>
          </a:p>
        </p:txBody>
      </p:sp>
      <p:sp>
        <p:nvSpPr>
          <p:cNvPr id="3" name="Content Placeholder 2"/>
          <p:cNvSpPr>
            <a:spLocks noGrp="1"/>
          </p:cNvSpPr>
          <p:nvPr>
            <p:ph idx="1"/>
          </p:nvPr>
        </p:nvSpPr>
        <p:spPr/>
        <p:txBody>
          <a:bodyPr/>
          <a:lstStyle/>
          <a:p>
            <a:r>
              <a:rPr lang="en-US" dirty="0" smtClean="0"/>
              <a:t>The Grand Canyon was carved out of solid rock by the cutting action of what river?</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nvPr>
        </p:nvGraphicFramePr>
        <p:xfrm>
          <a:off x="457200" y="1774823"/>
          <a:ext cx="8458200" cy="4778376"/>
        </p:xfrm>
        <a:graphic>
          <a:graphicData uri="http://schemas.openxmlformats.org/drawingml/2006/table">
            <a:tbl>
              <a:tblPr firstRow="1" bandRow="1">
                <a:tableStyleId>{5C22544A-7EE6-4342-B048-85BDC9FD1C3A}</a:tableStyleId>
              </a:tblPr>
              <a:tblGrid>
                <a:gridCol w="1691640"/>
                <a:gridCol w="1691640"/>
                <a:gridCol w="1691640"/>
                <a:gridCol w="1691640"/>
                <a:gridCol w="1691640"/>
              </a:tblGrid>
              <a:tr h="796396">
                <a:tc>
                  <a:txBody>
                    <a:bodyPr/>
                    <a:lstStyle/>
                    <a:p>
                      <a:r>
                        <a:rPr lang="en-US" dirty="0" smtClean="0"/>
                        <a:t>Holy Quran and Science</a:t>
                      </a:r>
                      <a:endParaRPr lang="en-US" dirty="0"/>
                    </a:p>
                  </a:txBody>
                  <a:tcPr/>
                </a:tc>
                <a:tc>
                  <a:txBody>
                    <a:bodyPr/>
                    <a:lstStyle/>
                    <a:p>
                      <a:r>
                        <a:rPr lang="en-US" dirty="0" smtClean="0"/>
                        <a:t>General Knowledge</a:t>
                      </a:r>
                      <a:endParaRPr lang="en-US" dirty="0"/>
                    </a:p>
                  </a:txBody>
                  <a:tcPr/>
                </a:tc>
                <a:tc>
                  <a:txBody>
                    <a:bodyPr/>
                    <a:lstStyle/>
                    <a:p>
                      <a:r>
                        <a:rPr lang="en-US" dirty="0" smtClean="0"/>
                        <a:t>Science</a:t>
                      </a:r>
                      <a:endParaRPr lang="en-US" dirty="0"/>
                    </a:p>
                  </a:txBody>
                  <a:tcPr/>
                </a:tc>
                <a:tc>
                  <a:txBody>
                    <a:bodyPr/>
                    <a:lstStyle/>
                    <a:p>
                      <a:r>
                        <a:rPr lang="en-US" dirty="0" smtClean="0"/>
                        <a:t>Geography</a:t>
                      </a:r>
                      <a:endParaRPr lang="en-US" dirty="0"/>
                    </a:p>
                  </a:txBody>
                  <a:tcPr/>
                </a:tc>
                <a:tc>
                  <a:txBody>
                    <a:bodyPr/>
                    <a:lstStyle/>
                    <a:p>
                      <a:r>
                        <a:rPr lang="en-US" dirty="0" smtClean="0"/>
                        <a:t>Sports</a:t>
                      </a:r>
                      <a:endParaRPr lang="en-US" dirty="0"/>
                    </a:p>
                  </a:txBody>
                  <a:tcPr/>
                </a:tc>
              </a:tr>
              <a:tr h="796396">
                <a:tc>
                  <a:txBody>
                    <a:bodyPr/>
                    <a:lstStyle/>
                    <a:p>
                      <a:r>
                        <a:rPr lang="en-US" dirty="0" smtClean="0">
                          <a:hlinkClick r:id="rId2" action="ppaction://hlinksldjump"/>
                        </a:rPr>
                        <a:t>100</a:t>
                      </a:r>
                      <a:endParaRPr lang="en-US" dirty="0"/>
                    </a:p>
                  </a:txBody>
                  <a:tcPr/>
                </a:tc>
                <a:tc>
                  <a:txBody>
                    <a:bodyPr/>
                    <a:lstStyle/>
                    <a:p>
                      <a:r>
                        <a:rPr lang="en-US" dirty="0" smtClean="0">
                          <a:hlinkClick r:id="rId3" action="ppaction://hlinksldjump"/>
                        </a:rPr>
                        <a:t>100</a:t>
                      </a:r>
                      <a:endParaRPr lang="en-US" dirty="0"/>
                    </a:p>
                  </a:txBody>
                  <a:tcPr/>
                </a:tc>
                <a:tc>
                  <a:txBody>
                    <a:bodyPr/>
                    <a:lstStyle/>
                    <a:p>
                      <a:r>
                        <a:rPr lang="en-US" dirty="0" smtClean="0">
                          <a:hlinkClick r:id="rId4" action="ppaction://hlinksldjump"/>
                        </a:rPr>
                        <a:t>100</a:t>
                      </a:r>
                      <a:endParaRPr lang="en-US" dirty="0"/>
                    </a:p>
                  </a:txBody>
                  <a:tcPr/>
                </a:tc>
                <a:tc>
                  <a:txBody>
                    <a:bodyPr/>
                    <a:lstStyle/>
                    <a:p>
                      <a:r>
                        <a:rPr lang="en-US" dirty="0" smtClean="0">
                          <a:hlinkClick r:id="rId5" action="ppaction://hlinksldjump"/>
                        </a:rPr>
                        <a:t>100</a:t>
                      </a:r>
                      <a:endParaRPr lang="en-US" dirty="0"/>
                    </a:p>
                  </a:txBody>
                  <a:tcPr/>
                </a:tc>
                <a:tc>
                  <a:txBody>
                    <a:bodyPr/>
                    <a:lstStyle/>
                    <a:p>
                      <a:r>
                        <a:rPr lang="en-US" dirty="0" smtClean="0">
                          <a:hlinkClick r:id="rId6" action="ppaction://hlinksldjump"/>
                        </a:rPr>
                        <a:t>100</a:t>
                      </a:r>
                      <a:endParaRPr lang="en-US" dirty="0"/>
                    </a:p>
                  </a:txBody>
                  <a:tcPr/>
                </a:tc>
              </a:tr>
              <a:tr h="796396">
                <a:tc>
                  <a:txBody>
                    <a:bodyPr/>
                    <a:lstStyle/>
                    <a:p>
                      <a:r>
                        <a:rPr lang="en-US" dirty="0" smtClean="0">
                          <a:hlinkClick r:id="rId7" action="ppaction://hlinksldjump"/>
                        </a:rPr>
                        <a:t>200</a:t>
                      </a:r>
                      <a:endParaRPr lang="en-US" dirty="0"/>
                    </a:p>
                  </a:txBody>
                  <a:tcPr/>
                </a:tc>
                <a:tc>
                  <a:txBody>
                    <a:bodyPr/>
                    <a:lstStyle/>
                    <a:p>
                      <a:r>
                        <a:rPr lang="en-US" dirty="0" smtClean="0">
                          <a:hlinkClick r:id="rId8" action="ppaction://hlinksldjump"/>
                        </a:rPr>
                        <a:t>200</a:t>
                      </a:r>
                      <a:endParaRPr lang="en-US" dirty="0"/>
                    </a:p>
                  </a:txBody>
                  <a:tcPr/>
                </a:tc>
                <a:tc>
                  <a:txBody>
                    <a:bodyPr/>
                    <a:lstStyle/>
                    <a:p>
                      <a:r>
                        <a:rPr lang="en-US" dirty="0" smtClean="0">
                          <a:hlinkClick r:id="rId9" action="ppaction://hlinksldjump"/>
                        </a:rPr>
                        <a:t>200</a:t>
                      </a:r>
                      <a:endParaRPr lang="en-US" dirty="0"/>
                    </a:p>
                  </a:txBody>
                  <a:tcPr/>
                </a:tc>
                <a:tc>
                  <a:txBody>
                    <a:bodyPr/>
                    <a:lstStyle/>
                    <a:p>
                      <a:r>
                        <a:rPr lang="en-US" dirty="0" smtClean="0">
                          <a:hlinkClick r:id="rId10" action="ppaction://hlinksldjump"/>
                        </a:rPr>
                        <a:t>200</a:t>
                      </a:r>
                      <a:endParaRPr lang="en-US" dirty="0"/>
                    </a:p>
                  </a:txBody>
                  <a:tcPr/>
                </a:tc>
                <a:tc>
                  <a:txBody>
                    <a:bodyPr/>
                    <a:lstStyle/>
                    <a:p>
                      <a:r>
                        <a:rPr lang="en-US" dirty="0" smtClean="0">
                          <a:hlinkClick r:id="rId11" action="ppaction://hlinksldjump"/>
                        </a:rPr>
                        <a:t>200</a:t>
                      </a:r>
                      <a:endParaRPr lang="en-US" dirty="0"/>
                    </a:p>
                  </a:txBody>
                  <a:tcPr/>
                </a:tc>
              </a:tr>
              <a:tr h="796396">
                <a:tc>
                  <a:txBody>
                    <a:bodyPr/>
                    <a:lstStyle/>
                    <a:p>
                      <a:r>
                        <a:rPr lang="en-US" dirty="0" smtClean="0">
                          <a:hlinkClick r:id="rId12" action="ppaction://hlinksldjump"/>
                        </a:rPr>
                        <a:t>300</a:t>
                      </a:r>
                      <a:endParaRPr lang="en-US" dirty="0"/>
                    </a:p>
                  </a:txBody>
                  <a:tcPr/>
                </a:tc>
                <a:tc>
                  <a:txBody>
                    <a:bodyPr/>
                    <a:lstStyle/>
                    <a:p>
                      <a:r>
                        <a:rPr lang="en-US" dirty="0" smtClean="0">
                          <a:hlinkClick r:id="rId13" action="ppaction://hlinksldjump"/>
                        </a:rPr>
                        <a:t>300</a:t>
                      </a:r>
                      <a:endParaRPr lang="en-US" dirty="0"/>
                    </a:p>
                  </a:txBody>
                  <a:tcPr/>
                </a:tc>
                <a:tc>
                  <a:txBody>
                    <a:bodyPr/>
                    <a:lstStyle/>
                    <a:p>
                      <a:r>
                        <a:rPr lang="en-US" dirty="0" smtClean="0">
                          <a:hlinkClick r:id="rId14" action="ppaction://hlinksldjump"/>
                        </a:rPr>
                        <a:t>300</a:t>
                      </a:r>
                      <a:endParaRPr lang="en-US" dirty="0"/>
                    </a:p>
                  </a:txBody>
                  <a:tcPr/>
                </a:tc>
                <a:tc>
                  <a:txBody>
                    <a:bodyPr/>
                    <a:lstStyle/>
                    <a:p>
                      <a:r>
                        <a:rPr lang="en-US" dirty="0" smtClean="0">
                          <a:hlinkClick r:id="rId15" action="ppaction://hlinksldjump"/>
                        </a:rPr>
                        <a:t>300</a:t>
                      </a:r>
                      <a:endParaRPr lang="en-US" dirty="0"/>
                    </a:p>
                  </a:txBody>
                  <a:tcPr/>
                </a:tc>
                <a:tc>
                  <a:txBody>
                    <a:bodyPr/>
                    <a:lstStyle/>
                    <a:p>
                      <a:r>
                        <a:rPr lang="en-US" dirty="0" smtClean="0">
                          <a:hlinkClick r:id="rId16" action="ppaction://hlinksldjump"/>
                        </a:rPr>
                        <a:t>300</a:t>
                      </a:r>
                      <a:endParaRPr lang="en-US" dirty="0"/>
                    </a:p>
                  </a:txBody>
                  <a:tcPr/>
                </a:tc>
              </a:tr>
              <a:tr h="796396">
                <a:tc>
                  <a:txBody>
                    <a:bodyPr/>
                    <a:lstStyle/>
                    <a:p>
                      <a:r>
                        <a:rPr lang="en-US" dirty="0" smtClean="0">
                          <a:hlinkClick r:id="rId17" action="ppaction://hlinksldjump"/>
                        </a:rPr>
                        <a:t>400</a:t>
                      </a:r>
                      <a:endParaRPr lang="en-US" dirty="0"/>
                    </a:p>
                  </a:txBody>
                  <a:tcPr/>
                </a:tc>
                <a:tc>
                  <a:txBody>
                    <a:bodyPr/>
                    <a:lstStyle/>
                    <a:p>
                      <a:r>
                        <a:rPr lang="en-US" dirty="0" smtClean="0">
                          <a:hlinkClick r:id="rId18" action="ppaction://hlinksldjump"/>
                        </a:rPr>
                        <a:t>400</a:t>
                      </a:r>
                      <a:endParaRPr lang="en-US" dirty="0"/>
                    </a:p>
                  </a:txBody>
                  <a:tcPr/>
                </a:tc>
                <a:tc>
                  <a:txBody>
                    <a:bodyPr/>
                    <a:lstStyle/>
                    <a:p>
                      <a:r>
                        <a:rPr lang="en-US" dirty="0" smtClean="0">
                          <a:hlinkClick r:id="rId19" action="ppaction://hlinksldjump"/>
                        </a:rPr>
                        <a:t>400</a:t>
                      </a:r>
                      <a:endParaRPr lang="en-US" dirty="0"/>
                    </a:p>
                  </a:txBody>
                  <a:tcPr/>
                </a:tc>
                <a:tc>
                  <a:txBody>
                    <a:bodyPr/>
                    <a:lstStyle/>
                    <a:p>
                      <a:r>
                        <a:rPr lang="en-US" dirty="0" smtClean="0">
                          <a:hlinkClick r:id="rId20" action="ppaction://hlinksldjump"/>
                        </a:rPr>
                        <a:t>400</a:t>
                      </a:r>
                      <a:endParaRPr lang="en-US" dirty="0"/>
                    </a:p>
                  </a:txBody>
                  <a:tcPr/>
                </a:tc>
                <a:tc>
                  <a:txBody>
                    <a:bodyPr/>
                    <a:lstStyle/>
                    <a:p>
                      <a:r>
                        <a:rPr lang="en-US" dirty="0" smtClean="0">
                          <a:hlinkClick r:id="rId21" action="ppaction://hlinksldjump"/>
                        </a:rPr>
                        <a:t>400</a:t>
                      </a:r>
                      <a:endParaRPr lang="en-US" dirty="0"/>
                    </a:p>
                  </a:txBody>
                  <a:tcPr/>
                </a:tc>
              </a:tr>
              <a:tr h="796396">
                <a:tc>
                  <a:txBody>
                    <a:bodyPr/>
                    <a:lstStyle/>
                    <a:p>
                      <a:r>
                        <a:rPr lang="en-US" dirty="0" smtClean="0">
                          <a:hlinkClick r:id="rId22" action="ppaction://hlinksldjump"/>
                        </a:rPr>
                        <a:t>500</a:t>
                      </a:r>
                      <a:endParaRPr lang="en-US" dirty="0"/>
                    </a:p>
                  </a:txBody>
                  <a:tcPr/>
                </a:tc>
                <a:tc>
                  <a:txBody>
                    <a:bodyPr/>
                    <a:lstStyle/>
                    <a:p>
                      <a:r>
                        <a:rPr lang="en-US" dirty="0" smtClean="0">
                          <a:hlinkClick r:id="rId23" action="ppaction://hlinksldjump"/>
                        </a:rPr>
                        <a:t>500</a:t>
                      </a:r>
                      <a:endParaRPr lang="en-US" dirty="0"/>
                    </a:p>
                  </a:txBody>
                  <a:tcPr/>
                </a:tc>
                <a:tc>
                  <a:txBody>
                    <a:bodyPr/>
                    <a:lstStyle/>
                    <a:p>
                      <a:r>
                        <a:rPr lang="en-US" dirty="0" smtClean="0">
                          <a:hlinkClick r:id="rId24" action="ppaction://hlinksldjump"/>
                        </a:rPr>
                        <a:t>500</a:t>
                      </a:r>
                      <a:endParaRPr lang="en-US" dirty="0"/>
                    </a:p>
                  </a:txBody>
                  <a:tcPr/>
                </a:tc>
                <a:tc>
                  <a:txBody>
                    <a:bodyPr/>
                    <a:lstStyle/>
                    <a:p>
                      <a:r>
                        <a:rPr lang="en-US" dirty="0" smtClean="0">
                          <a:hlinkClick r:id="rId25" action="ppaction://hlinksldjump"/>
                        </a:rPr>
                        <a:t>500</a:t>
                      </a:r>
                      <a:endParaRPr lang="en-US" dirty="0"/>
                    </a:p>
                  </a:txBody>
                  <a:tcPr/>
                </a:tc>
                <a:tc>
                  <a:txBody>
                    <a:bodyPr/>
                    <a:lstStyle/>
                    <a:p>
                      <a:r>
                        <a:rPr lang="en-US" dirty="0" smtClean="0">
                          <a:hlinkClick r:id="rId26" action="ppaction://hlinksldjump"/>
                        </a:rPr>
                        <a:t>500</a:t>
                      </a:r>
                      <a:endParaRPr lang="en-US"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General Knowledge 400</a:t>
            </a:r>
            <a:endParaRPr lang="en-US" dirty="0"/>
          </a:p>
        </p:txBody>
      </p:sp>
      <p:sp>
        <p:nvSpPr>
          <p:cNvPr id="3" name="Content Placeholder 2"/>
          <p:cNvSpPr>
            <a:spLocks noGrp="1"/>
          </p:cNvSpPr>
          <p:nvPr>
            <p:ph idx="1"/>
          </p:nvPr>
        </p:nvSpPr>
        <p:spPr/>
        <p:txBody>
          <a:bodyPr/>
          <a:lstStyle/>
          <a:p>
            <a:r>
              <a:rPr lang="en-US" dirty="0" smtClean="0"/>
              <a:t>Colorado River</a:t>
            </a:r>
          </a:p>
          <a:p>
            <a:endParaRPr lang="en-US" dirty="0"/>
          </a:p>
        </p:txBody>
      </p:sp>
      <p:sp>
        <p:nvSpPr>
          <p:cNvPr id="4" name="5-Point Star 3">
            <a:hlinkClick r:id="rId2" action="ppaction://hlinksldjump"/>
          </p:cNvPr>
          <p:cNvSpPr/>
          <p:nvPr/>
        </p:nvSpPr>
        <p:spPr>
          <a:xfrm>
            <a:off x="7543800" y="5181600"/>
            <a:ext cx="6096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Knowledge 500</a:t>
            </a:r>
            <a:endParaRPr lang="en-US" dirty="0"/>
          </a:p>
        </p:txBody>
      </p:sp>
      <p:sp>
        <p:nvSpPr>
          <p:cNvPr id="3" name="Content Placeholder 2"/>
          <p:cNvSpPr>
            <a:spLocks noGrp="1"/>
          </p:cNvSpPr>
          <p:nvPr>
            <p:ph idx="1"/>
          </p:nvPr>
        </p:nvSpPr>
        <p:spPr/>
        <p:txBody>
          <a:bodyPr/>
          <a:lstStyle/>
          <a:p>
            <a:r>
              <a:rPr lang="en-US" dirty="0" smtClean="0"/>
              <a:t>Which vegetable grows best in Idaho, Washington, Maine, and Wisconsin?</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General Knowledge 500</a:t>
            </a:r>
            <a:endParaRPr lang="en-US" dirty="0"/>
          </a:p>
        </p:txBody>
      </p:sp>
      <p:sp>
        <p:nvSpPr>
          <p:cNvPr id="3" name="Content Placeholder 2"/>
          <p:cNvSpPr>
            <a:spLocks noGrp="1"/>
          </p:cNvSpPr>
          <p:nvPr>
            <p:ph idx="1"/>
          </p:nvPr>
        </p:nvSpPr>
        <p:spPr/>
        <p:txBody>
          <a:bodyPr/>
          <a:lstStyle/>
          <a:p>
            <a:r>
              <a:rPr lang="en-US" dirty="0" smtClean="0"/>
              <a:t>Potato</a:t>
            </a:r>
          </a:p>
          <a:p>
            <a:endParaRPr lang="en-US" dirty="0"/>
          </a:p>
        </p:txBody>
      </p:sp>
      <p:sp>
        <p:nvSpPr>
          <p:cNvPr id="4" name="5-Point Star 3">
            <a:hlinkClick r:id="rId2" action="ppaction://hlinksldjump"/>
          </p:cNvPr>
          <p:cNvSpPr/>
          <p:nvPr/>
        </p:nvSpPr>
        <p:spPr>
          <a:xfrm>
            <a:off x="7391400" y="4953000"/>
            <a:ext cx="762000" cy="990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100</a:t>
            </a:r>
            <a:endParaRPr lang="en-US" dirty="0"/>
          </a:p>
        </p:txBody>
      </p:sp>
      <p:sp>
        <p:nvSpPr>
          <p:cNvPr id="3" name="Content Placeholder 2"/>
          <p:cNvSpPr>
            <a:spLocks noGrp="1"/>
          </p:cNvSpPr>
          <p:nvPr>
            <p:ph idx="1"/>
          </p:nvPr>
        </p:nvSpPr>
        <p:spPr/>
        <p:txBody>
          <a:bodyPr/>
          <a:lstStyle/>
          <a:p>
            <a:r>
              <a:rPr lang="en-US" dirty="0" smtClean="0"/>
              <a:t>What are the basic building blocks of all proteins?</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Science 100</a:t>
            </a:r>
            <a:endParaRPr lang="en-US" dirty="0"/>
          </a:p>
        </p:txBody>
      </p:sp>
      <p:sp>
        <p:nvSpPr>
          <p:cNvPr id="3" name="Content Placeholder 2"/>
          <p:cNvSpPr>
            <a:spLocks noGrp="1"/>
          </p:cNvSpPr>
          <p:nvPr>
            <p:ph idx="1"/>
          </p:nvPr>
        </p:nvSpPr>
        <p:spPr/>
        <p:txBody>
          <a:bodyPr/>
          <a:lstStyle/>
          <a:p>
            <a:r>
              <a:rPr lang="en-US" dirty="0" smtClean="0"/>
              <a:t>Amino Acids.</a:t>
            </a:r>
          </a:p>
          <a:p>
            <a:endParaRPr lang="en-US" dirty="0"/>
          </a:p>
        </p:txBody>
      </p:sp>
      <p:sp>
        <p:nvSpPr>
          <p:cNvPr id="4" name="5-Point Star 3">
            <a:hlinkClick r:id="rId2" action="ppaction://hlinksldjump"/>
          </p:cNvPr>
          <p:cNvSpPr/>
          <p:nvPr/>
        </p:nvSpPr>
        <p:spPr>
          <a:xfrm>
            <a:off x="7315200" y="4876800"/>
            <a:ext cx="4572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200</a:t>
            </a:r>
            <a:endParaRPr lang="en-US" dirty="0"/>
          </a:p>
        </p:txBody>
      </p:sp>
      <p:sp>
        <p:nvSpPr>
          <p:cNvPr id="3" name="Content Placeholder 2"/>
          <p:cNvSpPr>
            <a:spLocks noGrp="1"/>
          </p:cNvSpPr>
          <p:nvPr>
            <p:ph idx="1"/>
          </p:nvPr>
        </p:nvSpPr>
        <p:spPr/>
        <p:txBody>
          <a:bodyPr/>
          <a:lstStyle/>
          <a:p>
            <a:r>
              <a:rPr lang="en-US" dirty="0" smtClean="0"/>
              <a:t>How much of the air is oxygen?</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Science 200</a:t>
            </a:r>
            <a:endParaRPr lang="en-US" dirty="0"/>
          </a:p>
        </p:txBody>
      </p:sp>
      <p:sp>
        <p:nvSpPr>
          <p:cNvPr id="3" name="Content Placeholder 2"/>
          <p:cNvSpPr>
            <a:spLocks noGrp="1"/>
          </p:cNvSpPr>
          <p:nvPr>
            <p:ph idx="1"/>
          </p:nvPr>
        </p:nvSpPr>
        <p:spPr/>
        <p:txBody>
          <a:bodyPr/>
          <a:lstStyle/>
          <a:p>
            <a:r>
              <a:rPr lang="en-US" dirty="0" smtClean="0"/>
              <a:t>21%. The rest is mostly nitrogen.</a:t>
            </a:r>
          </a:p>
          <a:p>
            <a:endParaRPr lang="en-US" dirty="0"/>
          </a:p>
        </p:txBody>
      </p:sp>
      <p:sp>
        <p:nvSpPr>
          <p:cNvPr id="4" name="5-Point Star 3">
            <a:hlinkClick r:id="rId2" action="ppaction://hlinksldjump"/>
          </p:cNvPr>
          <p:cNvSpPr/>
          <p:nvPr/>
        </p:nvSpPr>
        <p:spPr>
          <a:xfrm>
            <a:off x="7391400" y="5029200"/>
            <a:ext cx="6096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300</a:t>
            </a:r>
            <a:endParaRPr lang="en-US" dirty="0"/>
          </a:p>
        </p:txBody>
      </p:sp>
      <p:sp>
        <p:nvSpPr>
          <p:cNvPr id="3" name="Content Placeholder 2"/>
          <p:cNvSpPr>
            <a:spLocks noGrp="1"/>
          </p:cNvSpPr>
          <p:nvPr>
            <p:ph idx="1"/>
          </p:nvPr>
        </p:nvSpPr>
        <p:spPr/>
        <p:txBody>
          <a:bodyPr/>
          <a:lstStyle/>
          <a:p>
            <a:r>
              <a:rPr lang="en-US" dirty="0" smtClean="0"/>
              <a:t>What was the name of the science invented by the early Muslims to study compounds?</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Science 300</a:t>
            </a:r>
            <a:endParaRPr lang="en-US" dirty="0"/>
          </a:p>
        </p:txBody>
      </p:sp>
      <p:sp>
        <p:nvSpPr>
          <p:cNvPr id="3" name="Content Placeholder 2"/>
          <p:cNvSpPr>
            <a:spLocks noGrp="1"/>
          </p:cNvSpPr>
          <p:nvPr>
            <p:ph idx="1"/>
          </p:nvPr>
        </p:nvSpPr>
        <p:spPr/>
        <p:txBody>
          <a:bodyPr/>
          <a:lstStyle/>
          <a:p>
            <a:r>
              <a:rPr lang="en-US" dirty="0" smtClean="0"/>
              <a:t>alchemy,’ or chemistry. Really credited to Jabir </a:t>
            </a:r>
            <a:r>
              <a:rPr lang="en-US" dirty="0" err="1" smtClean="0"/>
              <a:t>ibn</a:t>
            </a:r>
            <a:r>
              <a:rPr lang="en-US" dirty="0" smtClean="0"/>
              <a:t> </a:t>
            </a:r>
            <a:r>
              <a:rPr lang="en-US" dirty="0" err="1" smtClean="0"/>
              <a:t>Hayyan</a:t>
            </a:r>
            <a:r>
              <a:rPr lang="en-US" dirty="0" smtClean="0"/>
              <a:t> (8th century)</a:t>
            </a:r>
          </a:p>
          <a:p>
            <a:endParaRPr lang="en-US" dirty="0"/>
          </a:p>
        </p:txBody>
      </p:sp>
      <p:sp>
        <p:nvSpPr>
          <p:cNvPr id="4" name="5-Point Star 3">
            <a:hlinkClick r:id="rId2" action="ppaction://hlinksldjump"/>
          </p:cNvPr>
          <p:cNvSpPr/>
          <p:nvPr/>
        </p:nvSpPr>
        <p:spPr>
          <a:xfrm>
            <a:off x="7315200" y="5105400"/>
            <a:ext cx="609600" cy="685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400</a:t>
            </a:r>
            <a:endParaRPr lang="en-US" dirty="0"/>
          </a:p>
        </p:txBody>
      </p:sp>
      <p:sp>
        <p:nvSpPr>
          <p:cNvPr id="3" name="Content Placeholder 2"/>
          <p:cNvSpPr>
            <a:spLocks noGrp="1"/>
          </p:cNvSpPr>
          <p:nvPr>
            <p:ph idx="1"/>
          </p:nvPr>
        </p:nvSpPr>
        <p:spPr/>
        <p:txBody>
          <a:bodyPr/>
          <a:lstStyle/>
          <a:p>
            <a:r>
              <a:rPr lang="en-US" dirty="0" smtClean="0"/>
              <a:t>An Ahmadi Muslim Professor </a:t>
            </a:r>
            <a:r>
              <a:rPr lang="en-US" dirty="0" err="1" smtClean="0"/>
              <a:t>Abdus</a:t>
            </a:r>
            <a:r>
              <a:rPr lang="en-US" dirty="0" smtClean="0"/>
              <a:t> Salam won the Nobel Prize in 1979 for what discovery?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Holy Quran and Science 100</a:t>
            </a:r>
            <a:endParaRPr lang="en-US" dirty="0"/>
          </a:p>
        </p:txBody>
      </p:sp>
      <p:sp>
        <p:nvSpPr>
          <p:cNvPr id="3" name="Content Placeholder 2"/>
          <p:cNvSpPr>
            <a:spLocks noGrp="1"/>
          </p:cNvSpPr>
          <p:nvPr>
            <p:ph idx="1"/>
          </p:nvPr>
        </p:nvSpPr>
        <p:spPr/>
        <p:txBody>
          <a:bodyPr/>
          <a:lstStyle/>
          <a:p>
            <a:r>
              <a:rPr lang="en-US" dirty="0" smtClean="0"/>
              <a:t>In </a:t>
            </a:r>
            <a:r>
              <a:rPr lang="en-US" dirty="0" err="1" smtClean="0"/>
              <a:t>Sura</a:t>
            </a:r>
            <a:r>
              <a:rPr lang="en-US" dirty="0" smtClean="0"/>
              <a:t> </a:t>
            </a:r>
            <a:r>
              <a:rPr lang="en-US" dirty="0" err="1" smtClean="0"/>
              <a:t>Hadeed</a:t>
            </a:r>
            <a:r>
              <a:rPr lang="en-US" dirty="0" smtClean="0"/>
              <a:t>, verse 26, the Holy Quran states, “…and We sent down______, wherein is material for warfare and many benefits for mankind…” </a:t>
            </a:r>
            <a:endParaRPr lang="en-US" dirty="0" smtClean="0">
              <a:cs typeface="Arial" charset="0"/>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Science 400</a:t>
            </a:r>
            <a:endParaRPr lang="en-US" dirty="0"/>
          </a:p>
        </p:txBody>
      </p:sp>
      <p:sp>
        <p:nvSpPr>
          <p:cNvPr id="3" name="Content Placeholder 2"/>
          <p:cNvSpPr>
            <a:spLocks noGrp="1"/>
          </p:cNvSpPr>
          <p:nvPr>
            <p:ph idx="1"/>
          </p:nvPr>
        </p:nvSpPr>
        <p:spPr/>
        <p:txBody>
          <a:bodyPr/>
          <a:lstStyle/>
          <a:p>
            <a:r>
              <a:rPr lang="en-US" dirty="0" smtClean="0"/>
              <a:t>The Nobel Prize in Physics 1979 was awarded jointly to Sheldon Lee Glashow, Steven Weinberg and </a:t>
            </a:r>
            <a:r>
              <a:rPr lang="en-US" dirty="0" err="1" smtClean="0"/>
              <a:t>Abdus</a:t>
            </a:r>
            <a:r>
              <a:rPr lang="en-US" dirty="0" smtClean="0"/>
              <a:t> Salam for helping to unify the weak and electromagnetic forces.</a:t>
            </a:r>
          </a:p>
          <a:p>
            <a:endParaRPr lang="en-US" dirty="0"/>
          </a:p>
        </p:txBody>
      </p:sp>
      <p:sp>
        <p:nvSpPr>
          <p:cNvPr id="4" name="5-Point Star 3">
            <a:hlinkClick r:id="rId2" action="ppaction://hlinksldjump"/>
          </p:cNvPr>
          <p:cNvSpPr/>
          <p:nvPr/>
        </p:nvSpPr>
        <p:spPr>
          <a:xfrm>
            <a:off x="7391400" y="4876800"/>
            <a:ext cx="685800" cy="685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500</a:t>
            </a:r>
            <a:endParaRPr lang="en-US" dirty="0"/>
          </a:p>
        </p:txBody>
      </p:sp>
      <p:sp>
        <p:nvSpPr>
          <p:cNvPr id="3" name="Content Placeholder 2"/>
          <p:cNvSpPr>
            <a:spLocks noGrp="1"/>
          </p:cNvSpPr>
          <p:nvPr>
            <p:ph idx="1"/>
          </p:nvPr>
        </p:nvSpPr>
        <p:spPr/>
        <p:txBody>
          <a:bodyPr/>
          <a:lstStyle/>
          <a:p>
            <a:r>
              <a:rPr lang="en-US" dirty="0" smtClean="0"/>
              <a:t>The thickest part of the human skin is located in which general areas</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Science 500</a:t>
            </a:r>
            <a:endParaRPr lang="en-US" dirty="0"/>
          </a:p>
        </p:txBody>
      </p:sp>
      <p:sp>
        <p:nvSpPr>
          <p:cNvPr id="3" name="Content Placeholder 2"/>
          <p:cNvSpPr>
            <a:spLocks noGrp="1"/>
          </p:cNvSpPr>
          <p:nvPr>
            <p:ph idx="1"/>
          </p:nvPr>
        </p:nvSpPr>
        <p:spPr/>
        <p:txBody>
          <a:bodyPr/>
          <a:lstStyle/>
          <a:p>
            <a:r>
              <a:rPr lang="en-US" dirty="0" smtClean="0"/>
              <a:t>Palms and soles</a:t>
            </a:r>
          </a:p>
          <a:p>
            <a:endParaRPr lang="en-US" dirty="0"/>
          </a:p>
        </p:txBody>
      </p:sp>
      <p:sp>
        <p:nvSpPr>
          <p:cNvPr id="4" name="5-Point Star 3">
            <a:hlinkClick r:id="rId2" action="ppaction://hlinksldjump"/>
          </p:cNvPr>
          <p:cNvSpPr/>
          <p:nvPr/>
        </p:nvSpPr>
        <p:spPr>
          <a:xfrm>
            <a:off x="7086600" y="4800600"/>
            <a:ext cx="9906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Geography 100</a:t>
            </a:r>
            <a:endParaRPr lang="en-US" dirty="0"/>
          </a:p>
        </p:txBody>
      </p:sp>
      <p:sp>
        <p:nvSpPr>
          <p:cNvPr id="3" name="Content Placeholder 2"/>
          <p:cNvSpPr>
            <a:spLocks noGrp="1"/>
          </p:cNvSpPr>
          <p:nvPr>
            <p:ph idx="1"/>
          </p:nvPr>
        </p:nvSpPr>
        <p:spPr/>
        <p:txBody>
          <a:bodyPr/>
          <a:lstStyle/>
          <a:p>
            <a:r>
              <a:rPr lang="en-US" dirty="0" smtClean="0"/>
              <a:t>The world's longest continuous hiking trail is located in the US and is called the Appalachian Trail; it extends over 2,000 miles, from which state in the North to which state in the South?</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Geography 100</a:t>
            </a:r>
            <a:endParaRPr lang="en-US" dirty="0"/>
          </a:p>
        </p:txBody>
      </p:sp>
      <p:sp>
        <p:nvSpPr>
          <p:cNvPr id="3" name="Content Placeholder 2"/>
          <p:cNvSpPr>
            <a:spLocks noGrp="1"/>
          </p:cNvSpPr>
          <p:nvPr>
            <p:ph idx="1"/>
          </p:nvPr>
        </p:nvSpPr>
        <p:spPr/>
        <p:txBody>
          <a:bodyPr/>
          <a:lstStyle/>
          <a:p>
            <a:r>
              <a:rPr lang="en-US" dirty="0" smtClean="0"/>
              <a:t>MAINE / GEORGIA</a:t>
            </a:r>
          </a:p>
          <a:p>
            <a:endParaRPr lang="en-US" dirty="0"/>
          </a:p>
        </p:txBody>
      </p:sp>
      <p:sp>
        <p:nvSpPr>
          <p:cNvPr id="4" name="5-Point Star 3">
            <a:hlinkClick r:id="rId2" action="ppaction://hlinksldjump"/>
          </p:cNvPr>
          <p:cNvSpPr/>
          <p:nvPr/>
        </p:nvSpPr>
        <p:spPr>
          <a:xfrm>
            <a:off x="7620000" y="5486400"/>
            <a:ext cx="381000" cy="381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Geography 200</a:t>
            </a:r>
            <a:endParaRPr lang="en-US" dirty="0"/>
          </a:p>
        </p:txBody>
      </p:sp>
      <p:sp>
        <p:nvSpPr>
          <p:cNvPr id="3" name="Content Placeholder 2"/>
          <p:cNvSpPr>
            <a:spLocks noGrp="1"/>
          </p:cNvSpPr>
          <p:nvPr>
            <p:ph idx="1"/>
          </p:nvPr>
        </p:nvSpPr>
        <p:spPr/>
        <p:txBody>
          <a:bodyPr/>
          <a:lstStyle/>
          <a:p>
            <a:r>
              <a:rPr lang="en-US" dirty="0" smtClean="0"/>
              <a:t>Identify three South American countries whose names begin with A, B, and C. </a:t>
            </a:r>
          </a:p>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Geography 200</a:t>
            </a:r>
            <a:endParaRPr lang="en-US" dirty="0"/>
          </a:p>
        </p:txBody>
      </p:sp>
      <p:sp>
        <p:nvSpPr>
          <p:cNvPr id="3" name="Content Placeholder 2"/>
          <p:cNvSpPr>
            <a:spLocks noGrp="1"/>
          </p:cNvSpPr>
          <p:nvPr>
            <p:ph idx="1"/>
          </p:nvPr>
        </p:nvSpPr>
        <p:spPr/>
        <p:txBody>
          <a:bodyPr/>
          <a:lstStyle/>
          <a:p>
            <a:r>
              <a:rPr lang="en-US" dirty="0" smtClean="0"/>
              <a:t>Argentina, Brazil, Chile</a:t>
            </a:r>
          </a:p>
          <a:p>
            <a:endParaRPr lang="en-US" dirty="0"/>
          </a:p>
        </p:txBody>
      </p:sp>
      <p:sp>
        <p:nvSpPr>
          <p:cNvPr id="4" name="5-Point Star 3">
            <a:hlinkClick r:id="rId2" action="ppaction://hlinksldjump"/>
          </p:cNvPr>
          <p:cNvSpPr/>
          <p:nvPr/>
        </p:nvSpPr>
        <p:spPr>
          <a:xfrm>
            <a:off x="7391400" y="5181600"/>
            <a:ext cx="6096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Geography 300</a:t>
            </a:r>
            <a:endParaRPr lang="en-US" dirty="0"/>
          </a:p>
        </p:txBody>
      </p:sp>
      <p:sp>
        <p:nvSpPr>
          <p:cNvPr id="3" name="Content Placeholder 2"/>
          <p:cNvSpPr>
            <a:spLocks noGrp="1"/>
          </p:cNvSpPr>
          <p:nvPr>
            <p:ph idx="1"/>
          </p:nvPr>
        </p:nvSpPr>
        <p:spPr/>
        <p:txBody>
          <a:bodyPr/>
          <a:lstStyle/>
          <a:p>
            <a:r>
              <a:rPr lang="en-US" dirty="0" smtClean="0"/>
              <a:t>What is the most populous city in the Bay Area?</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Geography 300</a:t>
            </a:r>
            <a:endParaRPr lang="en-US" dirty="0"/>
          </a:p>
        </p:txBody>
      </p:sp>
      <p:sp>
        <p:nvSpPr>
          <p:cNvPr id="3" name="Content Placeholder 2"/>
          <p:cNvSpPr>
            <a:spLocks noGrp="1"/>
          </p:cNvSpPr>
          <p:nvPr>
            <p:ph idx="1"/>
          </p:nvPr>
        </p:nvSpPr>
        <p:spPr/>
        <p:txBody>
          <a:bodyPr/>
          <a:lstStyle/>
          <a:p>
            <a:r>
              <a:rPr lang="en-US" dirty="0" smtClean="0"/>
              <a:t>SAN JOSE, 11th largest in USA, 867,000 inhabitants / note: SF is 12th largest with 750,000</a:t>
            </a:r>
          </a:p>
          <a:p>
            <a:endParaRPr lang="en-US" dirty="0"/>
          </a:p>
        </p:txBody>
      </p:sp>
      <p:sp>
        <p:nvSpPr>
          <p:cNvPr id="4" name="5-Point Star 3">
            <a:hlinkClick r:id="rId2" action="ppaction://hlinksldjump"/>
          </p:cNvPr>
          <p:cNvSpPr/>
          <p:nvPr/>
        </p:nvSpPr>
        <p:spPr>
          <a:xfrm>
            <a:off x="7543800" y="48768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Geography 400</a:t>
            </a:r>
            <a:endParaRPr lang="en-US" dirty="0"/>
          </a:p>
        </p:txBody>
      </p:sp>
      <p:sp>
        <p:nvSpPr>
          <p:cNvPr id="3" name="Content Placeholder 2"/>
          <p:cNvSpPr>
            <a:spLocks noGrp="1"/>
          </p:cNvSpPr>
          <p:nvPr>
            <p:ph idx="1"/>
          </p:nvPr>
        </p:nvSpPr>
        <p:spPr/>
        <p:txBody>
          <a:bodyPr/>
          <a:lstStyle/>
          <a:p>
            <a:r>
              <a:rPr lang="en-US" dirty="0" smtClean="0"/>
              <a:t>There are only two cities in Montana with over 50,000 populations. Name one of them.</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Answer Holy Quran and Science 100</a:t>
            </a:r>
            <a:endParaRPr lang="en-US" dirty="0"/>
          </a:p>
        </p:txBody>
      </p:sp>
      <p:sp>
        <p:nvSpPr>
          <p:cNvPr id="3" name="Content Placeholder 2"/>
          <p:cNvSpPr>
            <a:spLocks noGrp="1"/>
          </p:cNvSpPr>
          <p:nvPr>
            <p:ph idx="1"/>
          </p:nvPr>
        </p:nvSpPr>
        <p:spPr/>
        <p:txBody>
          <a:bodyPr/>
          <a:lstStyle/>
          <a:p>
            <a:pPr lvl="0"/>
            <a:r>
              <a:rPr lang="en-US" dirty="0" smtClean="0"/>
              <a:t>Iron</a:t>
            </a:r>
          </a:p>
          <a:p>
            <a:pPr lvl="0"/>
            <a:r>
              <a:rPr lang="en-US" dirty="0" smtClean="0"/>
              <a:t>In fact, the </a:t>
            </a:r>
            <a:r>
              <a:rPr lang="en-US" dirty="0" err="1" smtClean="0"/>
              <a:t>Sura</a:t>
            </a:r>
            <a:r>
              <a:rPr lang="en-US" dirty="0" smtClean="0"/>
              <a:t> is named </a:t>
            </a:r>
            <a:r>
              <a:rPr lang="en-US" dirty="0" err="1" smtClean="0"/>
              <a:t>Hadeed</a:t>
            </a:r>
            <a:r>
              <a:rPr lang="en-US" dirty="0" smtClean="0"/>
              <a:t>, or iron.</a:t>
            </a:r>
          </a:p>
          <a:p>
            <a:endParaRPr lang="en-US" dirty="0" smtClean="0"/>
          </a:p>
          <a:p>
            <a:endParaRPr lang="en-US" dirty="0" smtClean="0"/>
          </a:p>
          <a:p>
            <a:endParaRPr lang="en-US" dirty="0"/>
          </a:p>
        </p:txBody>
      </p:sp>
      <p:sp>
        <p:nvSpPr>
          <p:cNvPr id="4" name="5-Point Star 3">
            <a:hlinkClick r:id="rId2" action="ppaction://hlinksldjump"/>
          </p:cNvPr>
          <p:cNvSpPr/>
          <p:nvPr/>
        </p:nvSpPr>
        <p:spPr>
          <a:xfrm>
            <a:off x="7239000" y="5029200"/>
            <a:ext cx="1066800" cy="838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Geography 400</a:t>
            </a:r>
            <a:endParaRPr lang="en-US" dirty="0"/>
          </a:p>
        </p:txBody>
      </p:sp>
      <p:sp>
        <p:nvSpPr>
          <p:cNvPr id="3" name="Content Placeholder 2"/>
          <p:cNvSpPr>
            <a:spLocks noGrp="1"/>
          </p:cNvSpPr>
          <p:nvPr>
            <p:ph idx="1"/>
          </p:nvPr>
        </p:nvSpPr>
        <p:spPr/>
        <p:txBody>
          <a:bodyPr/>
          <a:lstStyle/>
          <a:p>
            <a:r>
              <a:rPr lang="en-US" dirty="0" smtClean="0"/>
              <a:t>Billings &amp; great Falls</a:t>
            </a:r>
          </a:p>
          <a:p>
            <a:endParaRPr lang="en-US" dirty="0"/>
          </a:p>
        </p:txBody>
      </p:sp>
      <p:sp>
        <p:nvSpPr>
          <p:cNvPr id="4" name="5-Point Star 3">
            <a:hlinkClick r:id="rId2" action="ppaction://hlinksldjump"/>
          </p:cNvPr>
          <p:cNvSpPr/>
          <p:nvPr/>
        </p:nvSpPr>
        <p:spPr>
          <a:xfrm>
            <a:off x="7315200" y="5029200"/>
            <a:ext cx="685800" cy="609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Geography 500</a:t>
            </a:r>
            <a:endParaRPr lang="en-US" dirty="0"/>
          </a:p>
        </p:txBody>
      </p:sp>
      <p:sp>
        <p:nvSpPr>
          <p:cNvPr id="3" name="Content Placeholder 2"/>
          <p:cNvSpPr>
            <a:spLocks noGrp="1"/>
          </p:cNvSpPr>
          <p:nvPr>
            <p:ph idx="1"/>
          </p:nvPr>
        </p:nvSpPr>
        <p:spPr/>
        <p:txBody>
          <a:bodyPr/>
          <a:lstStyle/>
          <a:p>
            <a:r>
              <a:rPr lang="en-US" dirty="0" smtClean="0"/>
              <a:t>Which major city lies on an island in the St. Lawrence River?</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Geography 500</a:t>
            </a:r>
            <a:endParaRPr lang="en-US" dirty="0"/>
          </a:p>
        </p:txBody>
      </p:sp>
      <p:sp>
        <p:nvSpPr>
          <p:cNvPr id="3" name="Content Placeholder 2"/>
          <p:cNvSpPr>
            <a:spLocks noGrp="1"/>
          </p:cNvSpPr>
          <p:nvPr>
            <p:ph idx="1"/>
          </p:nvPr>
        </p:nvSpPr>
        <p:spPr/>
        <p:txBody>
          <a:bodyPr/>
          <a:lstStyle/>
          <a:p>
            <a:r>
              <a:rPr lang="en-US" dirty="0" smtClean="0"/>
              <a:t>Montreal</a:t>
            </a:r>
          </a:p>
          <a:p>
            <a:endParaRPr lang="en-US" dirty="0"/>
          </a:p>
        </p:txBody>
      </p:sp>
      <p:sp>
        <p:nvSpPr>
          <p:cNvPr id="4" name="5-Point Star 3">
            <a:hlinkClick r:id="rId2" action="ppaction://hlinksldjump"/>
          </p:cNvPr>
          <p:cNvSpPr/>
          <p:nvPr/>
        </p:nvSpPr>
        <p:spPr>
          <a:xfrm>
            <a:off x="7086600" y="4800600"/>
            <a:ext cx="762000" cy="762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 100</a:t>
            </a:r>
            <a:endParaRPr lang="en-US" dirty="0"/>
          </a:p>
        </p:txBody>
      </p:sp>
      <p:sp>
        <p:nvSpPr>
          <p:cNvPr id="3" name="Content Placeholder 2"/>
          <p:cNvSpPr>
            <a:spLocks noGrp="1"/>
          </p:cNvSpPr>
          <p:nvPr>
            <p:ph idx="1"/>
          </p:nvPr>
        </p:nvSpPr>
        <p:spPr/>
        <p:txBody>
          <a:bodyPr/>
          <a:lstStyle/>
          <a:p>
            <a:r>
              <a:rPr lang="en-US" dirty="0" smtClean="0"/>
              <a:t>The professional baseball, football, and hockey teams of what U.S. city all wear black and gold colors? b. What are the team names?</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Sports 100</a:t>
            </a:r>
            <a:endParaRPr lang="en-US" dirty="0"/>
          </a:p>
        </p:txBody>
      </p:sp>
      <p:sp>
        <p:nvSpPr>
          <p:cNvPr id="3" name="Content Placeholder 2"/>
          <p:cNvSpPr>
            <a:spLocks noGrp="1"/>
          </p:cNvSpPr>
          <p:nvPr>
            <p:ph idx="1"/>
          </p:nvPr>
        </p:nvSpPr>
        <p:spPr/>
        <p:txBody>
          <a:bodyPr/>
          <a:lstStyle/>
          <a:p>
            <a:r>
              <a:rPr lang="en-US" dirty="0" smtClean="0"/>
              <a:t>a. Pittsburgh, Pennsylvania </a:t>
            </a:r>
          </a:p>
          <a:p>
            <a:r>
              <a:rPr lang="en-US" dirty="0" smtClean="0"/>
              <a:t>b. Pirates, Steelers and Penguins</a:t>
            </a:r>
          </a:p>
          <a:p>
            <a:endParaRPr lang="en-US" dirty="0"/>
          </a:p>
        </p:txBody>
      </p:sp>
      <p:sp>
        <p:nvSpPr>
          <p:cNvPr id="4" name="5-Point Star 3">
            <a:hlinkClick r:id="rId2" action="ppaction://hlinksldjump"/>
          </p:cNvPr>
          <p:cNvSpPr/>
          <p:nvPr/>
        </p:nvSpPr>
        <p:spPr>
          <a:xfrm>
            <a:off x="7696200" y="5410200"/>
            <a:ext cx="5334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 200</a:t>
            </a:r>
            <a:endParaRPr lang="en-US" dirty="0"/>
          </a:p>
        </p:txBody>
      </p:sp>
      <p:sp>
        <p:nvSpPr>
          <p:cNvPr id="3" name="Content Placeholder 2"/>
          <p:cNvSpPr>
            <a:spLocks noGrp="1"/>
          </p:cNvSpPr>
          <p:nvPr>
            <p:ph idx="1"/>
          </p:nvPr>
        </p:nvSpPr>
        <p:spPr/>
        <p:txBody>
          <a:bodyPr/>
          <a:lstStyle/>
          <a:p>
            <a:r>
              <a:rPr lang="en-US" dirty="0" smtClean="0"/>
              <a:t>Identify the three horse racing events that make up America's Triple Crown.</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Sports 200</a:t>
            </a:r>
            <a:endParaRPr lang="en-US" dirty="0"/>
          </a:p>
        </p:txBody>
      </p:sp>
      <p:sp>
        <p:nvSpPr>
          <p:cNvPr id="3" name="Content Placeholder 2"/>
          <p:cNvSpPr>
            <a:spLocks noGrp="1"/>
          </p:cNvSpPr>
          <p:nvPr>
            <p:ph idx="1"/>
          </p:nvPr>
        </p:nvSpPr>
        <p:spPr/>
        <p:txBody>
          <a:bodyPr/>
          <a:lstStyle/>
          <a:p>
            <a:r>
              <a:rPr lang="en-US" dirty="0" smtClean="0"/>
              <a:t>Kentucky Derby at Churchill Downs in Louisville, Kentucky / Preakness Stakes at </a:t>
            </a:r>
            <a:r>
              <a:rPr lang="en-US" dirty="0" err="1" smtClean="0"/>
              <a:t>Pimlico</a:t>
            </a:r>
            <a:r>
              <a:rPr lang="en-US" dirty="0" smtClean="0"/>
              <a:t> Race Course in Baltimore, Maryland / Belmont Stakes at Belmont Park in Elmont, New York.</a:t>
            </a:r>
          </a:p>
          <a:p>
            <a:endParaRPr lang="en-US" dirty="0"/>
          </a:p>
        </p:txBody>
      </p:sp>
      <p:sp>
        <p:nvSpPr>
          <p:cNvPr id="4" name="5-Point Star 3">
            <a:hlinkClick r:id="rId2" action="ppaction://hlinksldjump"/>
          </p:cNvPr>
          <p:cNvSpPr/>
          <p:nvPr/>
        </p:nvSpPr>
        <p:spPr>
          <a:xfrm>
            <a:off x="7391400" y="5181600"/>
            <a:ext cx="5334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 300</a:t>
            </a:r>
            <a:endParaRPr lang="en-US" dirty="0"/>
          </a:p>
        </p:txBody>
      </p:sp>
      <p:sp>
        <p:nvSpPr>
          <p:cNvPr id="3" name="Content Placeholder 2"/>
          <p:cNvSpPr>
            <a:spLocks noGrp="1"/>
          </p:cNvSpPr>
          <p:nvPr>
            <p:ph idx="1"/>
          </p:nvPr>
        </p:nvSpPr>
        <p:spPr/>
        <p:txBody>
          <a:bodyPr/>
          <a:lstStyle/>
          <a:p>
            <a:r>
              <a:rPr lang="en-US" dirty="0" smtClean="0"/>
              <a:t>The Ryder Cup is contested every ___ years, in which sport? Between participants from which two regions? How frequently?</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Sports 300</a:t>
            </a:r>
            <a:endParaRPr lang="en-US" dirty="0"/>
          </a:p>
        </p:txBody>
      </p:sp>
      <p:sp>
        <p:nvSpPr>
          <p:cNvPr id="3" name="Content Placeholder 2"/>
          <p:cNvSpPr>
            <a:spLocks noGrp="1"/>
          </p:cNvSpPr>
          <p:nvPr>
            <p:ph idx="1"/>
          </p:nvPr>
        </p:nvSpPr>
        <p:spPr/>
        <p:txBody>
          <a:bodyPr/>
          <a:lstStyle/>
          <a:p>
            <a:r>
              <a:rPr lang="en-US" dirty="0" smtClean="0"/>
              <a:t> Every 2 years, GOLF  , USA vs. EUROPE </a:t>
            </a:r>
          </a:p>
          <a:p>
            <a:endParaRPr lang="en-US" dirty="0"/>
          </a:p>
        </p:txBody>
      </p:sp>
      <p:sp>
        <p:nvSpPr>
          <p:cNvPr id="4" name="5-Point Star 3">
            <a:hlinkClick r:id="rId2" action="ppaction://hlinksldjump"/>
          </p:cNvPr>
          <p:cNvSpPr/>
          <p:nvPr/>
        </p:nvSpPr>
        <p:spPr>
          <a:xfrm>
            <a:off x="7391400" y="5257800"/>
            <a:ext cx="914400" cy="685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 400</a:t>
            </a:r>
            <a:endParaRPr lang="en-US" dirty="0"/>
          </a:p>
        </p:txBody>
      </p:sp>
      <p:sp>
        <p:nvSpPr>
          <p:cNvPr id="3" name="Content Placeholder 2"/>
          <p:cNvSpPr>
            <a:spLocks noGrp="1"/>
          </p:cNvSpPr>
          <p:nvPr>
            <p:ph idx="1"/>
          </p:nvPr>
        </p:nvSpPr>
        <p:spPr/>
        <p:txBody>
          <a:bodyPr/>
          <a:lstStyle/>
          <a:p>
            <a:r>
              <a:rPr lang="en-US" dirty="0" smtClean="0"/>
              <a:t>What running back is only player to rush for 2000 yards in college and as a pro in one season?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Holy Quran And Science 200</a:t>
            </a:r>
            <a:endParaRPr lang="en-US" dirty="0"/>
          </a:p>
        </p:txBody>
      </p:sp>
      <p:sp>
        <p:nvSpPr>
          <p:cNvPr id="3" name="Content Placeholder 2"/>
          <p:cNvSpPr>
            <a:spLocks noGrp="1"/>
          </p:cNvSpPr>
          <p:nvPr>
            <p:ph idx="1"/>
          </p:nvPr>
        </p:nvSpPr>
        <p:spPr/>
        <p:txBody>
          <a:bodyPr/>
          <a:lstStyle/>
          <a:p>
            <a:r>
              <a:rPr lang="en-US" dirty="0" smtClean="0"/>
              <a:t>In reference to future forms of transportation, the Holy Quran states in Chapter 16, Verse 9- “And he has created horses and mules and donkey’s that you may ride them, and as a source of beauty. And he will create _____________________” </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Sports 400</a:t>
            </a:r>
            <a:endParaRPr lang="en-US" dirty="0"/>
          </a:p>
        </p:txBody>
      </p:sp>
      <p:sp>
        <p:nvSpPr>
          <p:cNvPr id="3" name="Content Placeholder 2"/>
          <p:cNvSpPr>
            <a:spLocks noGrp="1"/>
          </p:cNvSpPr>
          <p:nvPr>
            <p:ph idx="1"/>
          </p:nvPr>
        </p:nvSpPr>
        <p:spPr/>
        <p:txBody>
          <a:bodyPr/>
          <a:lstStyle/>
          <a:p>
            <a:r>
              <a:rPr lang="en-US" dirty="0" smtClean="0"/>
              <a:t>BARRY SANDERS</a:t>
            </a:r>
          </a:p>
          <a:p>
            <a:endParaRPr lang="en-US" dirty="0"/>
          </a:p>
        </p:txBody>
      </p:sp>
      <p:sp>
        <p:nvSpPr>
          <p:cNvPr id="4" name="5-Point Star 3">
            <a:hlinkClick r:id="rId2" action="ppaction://hlinksldjump"/>
          </p:cNvPr>
          <p:cNvSpPr/>
          <p:nvPr/>
        </p:nvSpPr>
        <p:spPr>
          <a:xfrm>
            <a:off x="7467600" y="5105400"/>
            <a:ext cx="1371600" cy="7620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Sports 500</a:t>
            </a:r>
            <a:endParaRPr lang="en-US" dirty="0"/>
          </a:p>
        </p:txBody>
      </p:sp>
      <p:sp>
        <p:nvSpPr>
          <p:cNvPr id="3" name="Content Placeholder 2"/>
          <p:cNvSpPr>
            <a:spLocks noGrp="1"/>
          </p:cNvSpPr>
          <p:nvPr>
            <p:ph idx="1"/>
          </p:nvPr>
        </p:nvSpPr>
        <p:spPr/>
        <p:txBody>
          <a:bodyPr/>
          <a:lstStyle/>
          <a:p>
            <a:r>
              <a:rPr lang="en-US" dirty="0" smtClean="0"/>
              <a:t>Which 19-year old boxer became, in 1986, the youngest ever to win the heavyweight title?</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Sports 500</a:t>
            </a:r>
            <a:endParaRPr lang="en-US" dirty="0"/>
          </a:p>
        </p:txBody>
      </p:sp>
      <p:sp>
        <p:nvSpPr>
          <p:cNvPr id="3" name="Content Placeholder 2"/>
          <p:cNvSpPr>
            <a:spLocks noGrp="1"/>
          </p:cNvSpPr>
          <p:nvPr>
            <p:ph idx="1"/>
          </p:nvPr>
        </p:nvSpPr>
        <p:spPr/>
        <p:txBody>
          <a:bodyPr/>
          <a:lstStyle/>
          <a:p>
            <a:r>
              <a:rPr lang="en-US" dirty="0" smtClean="0"/>
              <a:t>MIKE TYSON</a:t>
            </a:r>
          </a:p>
          <a:p>
            <a:endParaRPr lang="en-US" dirty="0"/>
          </a:p>
        </p:txBody>
      </p:sp>
      <p:sp>
        <p:nvSpPr>
          <p:cNvPr id="4" name="5-Point Star 3">
            <a:hlinkClick r:id="rId2" action="ppaction://hlinksldjump"/>
          </p:cNvPr>
          <p:cNvSpPr/>
          <p:nvPr/>
        </p:nvSpPr>
        <p:spPr>
          <a:xfrm>
            <a:off x="7391400" y="5181600"/>
            <a:ext cx="1219200" cy="1066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Answer Holy Quran and Science 200</a:t>
            </a:r>
            <a:endParaRPr lang="en-US" dirty="0"/>
          </a:p>
        </p:txBody>
      </p:sp>
      <p:sp>
        <p:nvSpPr>
          <p:cNvPr id="3" name="Content Placeholder 2"/>
          <p:cNvSpPr>
            <a:spLocks noGrp="1"/>
          </p:cNvSpPr>
          <p:nvPr>
            <p:ph idx="1"/>
          </p:nvPr>
        </p:nvSpPr>
        <p:spPr/>
        <p:txBody>
          <a:bodyPr/>
          <a:lstStyle/>
          <a:p>
            <a:r>
              <a:rPr lang="en-US" dirty="0" smtClean="0"/>
              <a:t>In reference to future forms of transportation, the Holy Quran states in Chapter 16, Verse 9- “And he has created horses and mules and donkey’s that you may ride them, and as a source of beauty. And he will create </a:t>
            </a:r>
            <a:r>
              <a:rPr lang="en-US" u="sng" dirty="0" smtClean="0"/>
              <a:t>what you do not yet know.</a:t>
            </a:r>
            <a:r>
              <a:rPr lang="en-US" dirty="0" smtClean="0"/>
              <a:t>”</a:t>
            </a:r>
          </a:p>
          <a:p>
            <a:endParaRPr lang="en-US" dirty="0"/>
          </a:p>
        </p:txBody>
      </p:sp>
      <p:sp>
        <p:nvSpPr>
          <p:cNvPr id="4" name="5-Point Star 3">
            <a:hlinkClick r:id="rId2" action="ppaction://hlinksldjump"/>
          </p:cNvPr>
          <p:cNvSpPr/>
          <p:nvPr/>
        </p:nvSpPr>
        <p:spPr>
          <a:xfrm>
            <a:off x="7696200" y="5486400"/>
            <a:ext cx="609600"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Holy Quran AND Science 300</a:t>
            </a:r>
            <a:endParaRPr lang="en-US" dirty="0"/>
          </a:p>
        </p:txBody>
      </p:sp>
      <p:sp>
        <p:nvSpPr>
          <p:cNvPr id="3" name="Content Placeholder 2"/>
          <p:cNvSpPr>
            <a:spLocks noGrp="1"/>
          </p:cNvSpPr>
          <p:nvPr>
            <p:ph idx="1"/>
          </p:nvPr>
        </p:nvSpPr>
        <p:spPr/>
        <p:txBody>
          <a:bodyPr/>
          <a:lstStyle/>
          <a:p>
            <a:r>
              <a:rPr lang="en-US" dirty="0" smtClean="0"/>
              <a:t>In chapter 55, verse 20-21, the Holy Quran states, “He has made the two bodies of water flow. And they will meet one day. Between them is now a barrier; they encroach not one upon the other.” What could this be referring to? </a:t>
            </a:r>
            <a:endParaRPr lang="en-US" dirty="0" smtClean="0">
              <a:cs typeface="Arial" charset="0"/>
            </a:endParaRP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Answer to Holy Quran and Science 300	</a:t>
            </a:r>
            <a:endParaRPr lang="en-US" dirty="0"/>
          </a:p>
        </p:txBody>
      </p:sp>
      <p:sp>
        <p:nvSpPr>
          <p:cNvPr id="3" name="Content Placeholder 2"/>
          <p:cNvSpPr>
            <a:spLocks noGrp="1"/>
          </p:cNvSpPr>
          <p:nvPr>
            <p:ph idx="1"/>
          </p:nvPr>
        </p:nvSpPr>
        <p:spPr/>
        <p:txBody>
          <a:bodyPr/>
          <a:lstStyle/>
          <a:p>
            <a:r>
              <a:rPr lang="en-US" dirty="0" smtClean="0"/>
              <a:t>Canals</a:t>
            </a:r>
          </a:p>
          <a:p>
            <a:endParaRPr lang="en-US" dirty="0" smtClean="0"/>
          </a:p>
          <a:p>
            <a:r>
              <a:rPr lang="en-US" dirty="0" smtClean="0"/>
              <a:t>Panama and Suez</a:t>
            </a:r>
          </a:p>
          <a:p>
            <a:endParaRPr lang="en-US" dirty="0"/>
          </a:p>
        </p:txBody>
      </p:sp>
      <p:sp>
        <p:nvSpPr>
          <p:cNvPr id="4" name="5-Point Star 3">
            <a:hlinkClick r:id="rId2" action="ppaction://hlinksldjump"/>
          </p:cNvPr>
          <p:cNvSpPr/>
          <p:nvPr/>
        </p:nvSpPr>
        <p:spPr>
          <a:xfrm>
            <a:off x="7543800" y="5334000"/>
            <a:ext cx="533400" cy="533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Holy Quran and Science 400</a:t>
            </a:r>
            <a:endParaRPr lang="en-US" dirty="0"/>
          </a:p>
        </p:txBody>
      </p:sp>
      <p:sp>
        <p:nvSpPr>
          <p:cNvPr id="3" name="Content Placeholder 2"/>
          <p:cNvSpPr>
            <a:spLocks noGrp="1"/>
          </p:cNvSpPr>
          <p:nvPr>
            <p:ph idx="1"/>
          </p:nvPr>
        </p:nvSpPr>
        <p:spPr/>
        <p:txBody>
          <a:bodyPr/>
          <a:lstStyle/>
          <a:p>
            <a:r>
              <a:rPr lang="en-US" dirty="0" smtClean="0"/>
              <a:t>In his book “Our Teachings,” the Promised Messiah (as) said the Holy Quran can purify a person in _______ week? </a:t>
            </a:r>
          </a:p>
          <a:p>
            <a:endParaRPr lang="en-US"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49</TotalTime>
  <Words>1001</Words>
  <Application>Microsoft Office PowerPoint</Application>
  <PresentationFormat>On-screen Show (4:3)</PresentationFormat>
  <Paragraphs>138</Paragraphs>
  <Slides>52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Corbel</vt:lpstr>
      <vt:lpstr>Wingdings</vt:lpstr>
      <vt:lpstr>Wingdings 2</vt:lpstr>
      <vt:lpstr>Wingdings 3</vt:lpstr>
      <vt:lpstr>Module</vt:lpstr>
      <vt:lpstr>Jeopardy</vt:lpstr>
      <vt:lpstr>PowerPoint Presentation</vt:lpstr>
      <vt:lpstr>Holy Quran and Science 100</vt:lpstr>
      <vt:lpstr>Answer Holy Quran and Science 100</vt:lpstr>
      <vt:lpstr>Holy Quran And Science 200</vt:lpstr>
      <vt:lpstr>Answer Holy Quran and Science 200</vt:lpstr>
      <vt:lpstr>Holy Quran AND Science 300</vt:lpstr>
      <vt:lpstr>Answer to Holy Quran and Science 300 </vt:lpstr>
      <vt:lpstr>Holy Quran and Science 400</vt:lpstr>
      <vt:lpstr>Answer to Holy Quran and Science 400</vt:lpstr>
      <vt:lpstr>Holy Quran and Science 500</vt:lpstr>
      <vt:lpstr>Answer to Holy Quran and Science 500</vt:lpstr>
      <vt:lpstr>General Knowledge 100</vt:lpstr>
      <vt:lpstr>Answer to General Knowledge 100</vt:lpstr>
      <vt:lpstr>General Knowledge 200</vt:lpstr>
      <vt:lpstr>Answer General Knowledge 200</vt:lpstr>
      <vt:lpstr>General Knowledge 300</vt:lpstr>
      <vt:lpstr>Answer General Knowledge 300</vt:lpstr>
      <vt:lpstr>General Knowledge 400</vt:lpstr>
      <vt:lpstr>Answer General Knowledge 400</vt:lpstr>
      <vt:lpstr>General Knowledge 500</vt:lpstr>
      <vt:lpstr>Answer General Knowledge 500</vt:lpstr>
      <vt:lpstr>Science 100</vt:lpstr>
      <vt:lpstr>Answer Science 100</vt:lpstr>
      <vt:lpstr>Science 200</vt:lpstr>
      <vt:lpstr>Answer Science 200</vt:lpstr>
      <vt:lpstr>Science 300</vt:lpstr>
      <vt:lpstr>Answer Science 300</vt:lpstr>
      <vt:lpstr>Science 400</vt:lpstr>
      <vt:lpstr>Answer Science 400</vt:lpstr>
      <vt:lpstr>Science 500</vt:lpstr>
      <vt:lpstr>Answer Science 500</vt:lpstr>
      <vt:lpstr>Geography 100</vt:lpstr>
      <vt:lpstr>Answer Geography 100</vt:lpstr>
      <vt:lpstr>Geography 200</vt:lpstr>
      <vt:lpstr>Answer Geography 200</vt:lpstr>
      <vt:lpstr>Geography 300</vt:lpstr>
      <vt:lpstr>Answer Geography 300</vt:lpstr>
      <vt:lpstr>Geography 400</vt:lpstr>
      <vt:lpstr>Answer Geography 400</vt:lpstr>
      <vt:lpstr>Geography 500</vt:lpstr>
      <vt:lpstr>Answer Geography 500</vt:lpstr>
      <vt:lpstr>Sports 100</vt:lpstr>
      <vt:lpstr>Answer Sports 100</vt:lpstr>
      <vt:lpstr>Sports 200</vt:lpstr>
      <vt:lpstr>Answer Sports 200</vt:lpstr>
      <vt:lpstr>Sports 300</vt:lpstr>
      <vt:lpstr>Answer Sports 300</vt:lpstr>
      <vt:lpstr>Sports 400</vt:lpstr>
      <vt:lpstr>Answer Sports 400</vt:lpstr>
      <vt:lpstr>Sports 500</vt:lpstr>
      <vt:lpstr>Answer Sports 500</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Syed Musawar Ahmad</dc:creator>
  <cp:lastModifiedBy>Khan, Ahmed</cp:lastModifiedBy>
  <cp:revision>29</cp:revision>
  <dcterms:created xsi:type="dcterms:W3CDTF">2006-08-16T00:00:00Z</dcterms:created>
  <dcterms:modified xsi:type="dcterms:W3CDTF">2016-12-17T18:24:56Z</dcterms:modified>
</cp:coreProperties>
</file>